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28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4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theme/themeOverride27.xml" ContentType="application/vnd.openxmlformats-officedocument.themeOverride+xml"/>
  <Default Extension="gif" ContentType="image/gif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2" r:id="rId2"/>
    <p:sldId id="408" r:id="rId3"/>
    <p:sldId id="409" r:id="rId4"/>
    <p:sldId id="344" r:id="rId5"/>
    <p:sldId id="275" r:id="rId6"/>
    <p:sldId id="383" r:id="rId7"/>
    <p:sldId id="384" r:id="rId8"/>
    <p:sldId id="388" r:id="rId9"/>
    <p:sldId id="258" r:id="rId10"/>
    <p:sldId id="259" r:id="rId11"/>
    <p:sldId id="345" r:id="rId12"/>
    <p:sldId id="348" r:id="rId13"/>
    <p:sldId id="283" r:id="rId14"/>
    <p:sldId id="365" r:id="rId15"/>
    <p:sldId id="295" r:id="rId16"/>
    <p:sldId id="288" r:id="rId17"/>
    <p:sldId id="264" r:id="rId18"/>
    <p:sldId id="351" r:id="rId19"/>
    <p:sldId id="400" r:id="rId20"/>
    <p:sldId id="401" r:id="rId21"/>
    <p:sldId id="405" r:id="rId22"/>
    <p:sldId id="406" r:id="rId2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21FF"/>
    <a:srgbClr val="0000FF"/>
    <a:srgbClr val="FF05B2"/>
    <a:srgbClr val="666699"/>
    <a:srgbClr val="CCFFCC"/>
    <a:srgbClr val="A5A5C3"/>
    <a:srgbClr val="333399"/>
    <a:srgbClr val="11E143"/>
    <a:srgbClr val="FFCCFF"/>
    <a:srgbClr val="E1FF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66" d="100"/>
          <a:sy n="66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1.xlsx"/><Relationship Id="rId1" Type="http://schemas.openxmlformats.org/officeDocument/2006/relationships/themeOverride" Target="../theme/themeOverride30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0283886931977148E-2"/>
          <c:y val="4.6043233491378885E-2"/>
          <c:w val="0.94971611306802284"/>
          <c:h val="0.7989884578198701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зоне РСЦ № 1</c:v>
                </c:pt>
              </c:strCache>
            </c:strRef>
          </c:tx>
          <c:spPr>
            <a:solidFill>
              <a:srgbClr val="FF5050"/>
            </a:solidFill>
          </c:spPr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600" b="1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 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 БСМП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266</c:v>
                </c:pt>
                <c:pt idx="1">
                  <c:v>260</c:v>
                </c:pt>
                <c:pt idx="2">
                  <c:v>987</c:v>
                </c:pt>
                <c:pt idx="3">
                  <c:v>293</c:v>
                </c:pt>
                <c:pt idx="4">
                  <c:v>222</c:v>
                </c:pt>
                <c:pt idx="5">
                  <c:v>666</c:v>
                </c:pt>
              </c:numCache>
            </c:numRef>
          </c:val>
        </c:ser>
        <c:dLbls/>
        <c:shape val="box"/>
        <c:axId val="133343104"/>
        <c:axId val="133344640"/>
        <c:axId val="0"/>
      </c:bar3DChart>
      <c:catAx>
        <c:axId val="1333431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33344640"/>
        <c:crosses val="autoZero"/>
        <c:auto val="1"/>
        <c:lblAlgn val="ctr"/>
        <c:lblOffset val="100"/>
      </c:catAx>
      <c:valAx>
        <c:axId val="133344640"/>
        <c:scaling>
          <c:orientation val="minMax"/>
          <c:max val="11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3343104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5.5416781647917288E-2"/>
          <c:y val="2.2661224776194464E-2"/>
          <c:w val="0.94076137134188165"/>
          <c:h val="0.6630454803267475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2016г.</c:v>
                </c:pt>
              </c:strCache>
            </c:strRef>
          </c:tx>
          <c:spPr>
            <a:solidFill>
              <a:srgbClr val="007DFA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транскраниальные вмешательства при нетравматических ВМГ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2017г.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транскраниальные вмешательства при нетравматических ВМГ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</c:v>
                </c:pt>
                <c:pt idx="1">
                  <c:v>14</c:v>
                </c:pt>
              </c:numCache>
            </c:numRef>
          </c:val>
        </c:ser>
        <c:dLbls/>
        <c:shape val="cylinder"/>
        <c:axId val="137589120"/>
        <c:axId val="137590656"/>
        <c:axId val="0"/>
      </c:bar3DChart>
      <c:catAx>
        <c:axId val="13758912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37590656"/>
        <c:crosses val="autoZero"/>
        <c:auto val="1"/>
        <c:lblAlgn val="ctr"/>
        <c:lblOffset val="100"/>
      </c:catAx>
      <c:valAx>
        <c:axId val="137590656"/>
        <c:scaling>
          <c:orientation val="minMax"/>
          <c:max val="3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7589120"/>
        <c:crosses val="autoZero"/>
        <c:crossBetween val="between"/>
        <c:majorUnit val="7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7426591489834466"/>
          <c:y val="8.076185979335633E-2"/>
          <c:w val="0.35966642595267201"/>
          <c:h val="0.12882815652062049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5.632525347821097E-2"/>
          <c:y val="1.8720142206421507E-2"/>
          <c:w val="0.93263056978343406"/>
          <c:h val="0.8704399653599742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2016г.</c:v>
                </c:pt>
              </c:strCache>
            </c:strRef>
          </c:tx>
          <c:spPr>
            <a:solidFill>
              <a:srgbClr val="CC3300"/>
            </a:solidFill>
          </c:spPr>
          <c:dLbls>
            <c:dLbl>
              <c:idx val="0"/>
              <c:layout>
                <c:manualLayout>
                  <c:x val="2.0833333333333297E-2"/>
                  <c:y val="-2.8124999999999997E-2"/>
                </c:manualLayout>
              </c:layout>
              <c:showVal val="1"/>
            </c:dLbl>
            <c:dLbl>
              <c:idx val="1"/>
              <c:layout>
                <c:manualLayout>
                  <c:x val="2.0833333333333336E-2"/>
                  <c:y val="-3.43750000000000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тромболизис и пункционная аспирация ВМГ и ВЖК с использованием  нейронавигации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2017г.</c:v>
                </c:pt>
              </c:strCache>
            </c:strRef>
          </c:tx>
          <c:spPr>
            <a:solidFill>
              <a:srgbClr val="FFAA8F"/>
            </a:solidFill>
            <a:ln>
              <a:noFill/>
            </a:ln>
          </c:spPr>
          <c:dLbls>
            <c:dLbl>
              <c:idx val="0"/>
              <c:layout>
                <c:manualLayout>
                  <c:x val="1.4583333333333337E-2"/>
                  <c:y val="-1.8749999999999999E-2"/>
                </c:manualLayout>
              </c:layout>
              <c:showVal val="1"/>
            </c:dLbl>
            <c:dLbl>
              <c:idx val="1"/>
              <c:layout>
                <c:manualLayout>
                  <c:x val="1.4583306772835805E-2"/>
                  <c:y val="-1.974750390053279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тромболизис и пункционная аспирация ВМГ и ВЖК с использованием  нейронавигации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</c:v>
                </c:pt>
                <c:pt idx="1">
                  <c:v>18</c:v>
                </c:pt>
              </c:numCache>
            </c:numRef>
          </c:val>
        </c:ser>
        <c:dLbls/>
        <c:shape val="cylinder"/>
        <c:axId val="138456064"/>
        <c:axId val="138461952"/>
        <c:axId val="0"/>
      </c:bar3DChart>
      <c:catAx>
        <c:axId val="138456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38461952"/>
        <c:crosses val="autoZero"/>
        <c:auto val="1"/>
        <c:lblAlgn val="ctr"/>
        <c:lblOffset val="100"/>
      </c:catAx>
      <c:valAx>
        <c:axId val="138461952"/>
        <c:scaling>
          <c:orientation val="minMax"/>
          <c:max val="3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8456064"/>
        <c:crosses val="autoZero"/>
        <c:crossBetween val="between"/>
        <c:majorUnit val="7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2329126712558971"/>
          <c:y val="7.9981853868088704E-2"/>
          <c:w val="0.37076713933118083"/>
          <c:h val="0.12552487045598917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10"/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5.4113735783027125E-2"/>
          <c:y val="1.8092449827647881E-2"/>
          <c:w val="0.93563598512319546"/>
          <c:h val="0.679602474715981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2016г.</c:v>
                </c:pt>
              </c:strCache>
            </c:strRef>
          </c:tx>
          <c:spPr>
            <a:solidFill>
              <a:srgbClr val="CC00FF"/>
            </a:solidFill>
          </c:spPr>
          <c:dLbls>
            <c:dLbl>
              <c:idx val="0"/>
              <c:layout>
                <c:manualLayout>
                  <c:x val="1.1630328081098526E-2"/>
                  <c:y val="-1.3302654053382186E-2"/>
                </c:manualLayout>
              </c:layout>
              <c:showVal val="1"/>
            </c:dLbl>
            <c:dLbl>
              <c:idx val="1"/>
              <c:layout>
                <c:manualLayout>
                  <c:x val="2.0833333333333336E-2"/>
                  <c:y val="-3.43750000000000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реконструктивные вмешательства при стенозах прецеребральных артерий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2017г.</c:v>
                </c:pt>
              </c:strCache>
            </c:strRef>
          </c:tx>
          <c:spPr>
            <a:solidFill>
              <a:srgbClr val="EDA3FF"/>
            </a:solidFill>
            <a:ln>
              <a:noFill/>
            </a:ln>
          </c:spPr>
          <c:dLbls>
            <c:dLbl>
              <c:idx val="0"/>
              <c:layout>
                <c:manualLayout>
                  <c:x val="1.4583333333333337E-2"/>
                  <c:y val="-1.8749999999999999E-2"/>
                </c:manualLayout>
              </c:layout>
              <c:showVal val="1"/>
            </c:dLbl>
            <c:dLbl>
              <c:idx val="1"/>
              <c:layout>
                <c:manualLayout>
                  <c:x val="1.4583333333333337E-2"/>
                  <c:y val="-3.12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реконструктивные вмешательства при стенозах прецеребральных артерий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7</c:v>
                </c:pt>
              </c:numCache>
            </c:numRef>
          </c:val>
        </c:ser>
        <c:dLbls/>
        <c:shape val="cylinder"/>
        <c:axId val="138565504"/>
        <c:axId val="138567040"/>
        <c:axId val="0"/>
      </c:bar3DChart>
      <c:catAx>
        <c:axId val="138565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38567040"/>
        <c:crosses val="autoZero"/>
        <c:auto val="1"/>
        <c:lblAlgn val="ctr"/>
        <c:lblOffset val="100"/>
      </c:catAx>
      <c:valAx>
        <c:axId val="138567040"/>
        <c:scaling>
          <c:orientation val="minMax"/>
          <c:max val="2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8565504"/>
        <c:crosses val="autoZero"/>
        <c:crossBetween val="between"/>
        <c:majorUnit val="2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368474015707656"/>
          <c:y val="7.362064548260347E-2"/>
          <c:w val="0.39314555327185874"/>
          <c:h val="9.5335467542698185E-2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10"/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5.826141728131902E-2"/>
          <c:y val="3.2505446254763981E-2"/>
          <c:w val="0.94173855234723025"/>
          <c:h val="0.7562120697547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2016г.</c:v>
                </c:pt>
              </c:strCache>
            </c:strRef>
          </c:tx>
          <c:spPr>
            <a:solidFill>
              <a:srgbClr val="00BC00"/>
            </a:solidFill>
          </c:spPr>
          <c:dLbls>
            <c:dLbl>
              <c:idx val="0"/>
              <c:layout>
                <c:manualLayout>
                  <c:x val="5.8868223681361213E-3"/>
                  <c:y val="-2.0456664235374809E-2"/>
                </c:manualLayout>
              </c:layout>
              <c:showVal val="1"/>
            </c:dLbl>
            <c:dLbl>
              <c:idx val="1"/>
              <c:layout>
                <c:manualLayout>
                  <c:x val="5.8868223681361213E-3"/>
                  <c:y val="-1.137041536447641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микрохирургические вмешательства при аневризмах ГМ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2017г.</c:v>
                </c:pt>
              </c:strCache>
            </c:strRef>
          </c:tx>
          <c:spPr>
            <a:solidFill>
              <a:srgbClr val="79FF79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микрохирургические вмешательства при аневризмах ГМ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</c:v>
                </c:pt>
                <c:pt idx="1">
                  <c:v>12</c:v>
                </c:pt>
              </c:numCache>
            </c:numRef>
          </c:val>
        </c:ser>
        <c:dLbls/>
        <c:shape val="cylinder"/>
        <c:axId val="138916608"/>
        <c:axId val="138918144"/>
        <c:axId val="0"/>
      </c:bar3DChart>
      <c:catAx>
        <c:axId val="138916608"/>
        <c:scaling>
          <c:orientation val="minMax"/>
        </c:scaling>
        <c:axPos val="b"/>
        <c:tickLblPos val="nextTo"/>
        <c:txPr>
          <a:bodyPr anchor="t" anchorCtr="0"/>
          <a:lstStyle/>
          <a:p>
            <a:pPr>
              <a:defRPr sz="1000" b="1"/>
            </a:pPr>
            <a:endParaRPr lang="ru-RU"/>
          </a:p>
        </c:txPr>
        <c:crossAx val="138918144"/>
        <c:crosses val="autoZero"/>
        <c:auto val="1"/>
        <c:lblAlgn val="ctr"/>
        <c:lblOffset val="100"/>
      </c:catAx>
      <c:valAx>
        <c:axId val="138918144"/>
        <c:scaling>
          <c:orientation val="minMax"/>
          <c:max val="3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8916608"/>
        <c:crosses val="autoZero"/>
        <c:crossBetween val="between"/>
        <c:majorUnit val="7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7111015442728574"/>
          <c:y val="8.0369298465809272E-2"/>
          <c:w val="0.374961542734568"/>
          <c:h val="0.11615514670053013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5.5416781647917288E-2"/>
          <c:y val="6.7670112677538738E-2"/>
          <c:w val="0.94076137134188165"/>
          <c:h val="0.618036592425403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2016г.</c:v>
                </c:pt>
              </c:strCache>
            </c:strRef>
          </c:tx>
          <c:spPr>
            <a:solidFill>
              <a:srgbClr val="666699"/>
            </a:solidFill>
          </c:spPr>
          <c:dLbls>
            <c:dLbl>
              <c:idx val="0"/>
              <c:layout>
                <c:manualLayout>
                  <c:x val="0"/>
                  <c:y val="-5.569556598974383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Экстракция тромба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2017г.</c:v>
                </c:pt>
              </c:strCache>
            </c:strRef>
          </c:tx>
          <c:spPr>
            <a:solidFill>
              <a:srgbClr val="6161CB"/>
            </a:solidFill>
            <a:ln>
              <a:noFill/>
            </a:ln>
          </c:spPr>
          <c:dLbls>
            <c:dLbl>
              <c:idx val="0"/>
              <c:layout>
                <c:manualLayout>
                  <c:x val="3.2660980055713981E-2"/>
                  <c:y val="-3.248908016068390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Экстракция тромба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/>
        <c:shape val="cylinder"/>
        <c:axId val="138763648"/>
        <c:axId val="138769536"/>
        <c:axId val="0"/>
      </c:bar3DChart>
      <c:catAx>
        <c:axId val="138763648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38769536"/>
        <c:crosses val="autoZero"/>
        <c:auto val="1"/>
        <c:lblAlgn val="ctr"/>
        <c:lblOffset val="100"/>
      </c:catAx>
      <c:valAx>
        <c:axId val="138769536"/>
        <c:scaling>
          <c:orientation val="minMax"/>
          <c:max val="7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8763648"/>
        <c:crosses val="autoZero"/>
        <c:crossBetween val="between"/>
        <c:majorUnit val="7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7021279478431939"/>
          <c:y val="5.2914076798484387E-2"/>
          <c:w val="0.325829537458801"/>
          <c:h val="0.11490426502318456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10"/>
      <c:perspective val="20"/>
    </c:view3D>
    <c:plotArea>
      <c:layout>
        <c:manualLayout>
          <c:layoutTarget val="inner"/>
          <c:xMode val="edge"/>
          <c:yMode val="edge"/>
          <c:x val="0.13645271205986106"/>
          <c:y val="6.396525264353134E-2"/>
          <c:w val="0.86341401752252089"/>
          <c:h val="0.743106464359153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ЦАГ</c:v>
                </c:pt>
              </c:strCache>
            </c:strRef>
          </c:tx>
          <c:explosion val="4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00FF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9900FF"/>
              </a:solidFill>
            </c:spPr>
          </c:dPt>
          <c:dPt>
            <c:idx val="5"/>
            <c:spPr>
              <a:solidFill>
                <a:srgbClr val="666699"/>
              </a:solidFill>
            </c:spPr>
          </c:dPt>
          <c:dLbls>
            <c:dLbl>
              <c:idx val="0"/>
              <c:layout>
                <c:manualLayout>
                  <c:x val="-4.6796994429543623E-3"/>
                  <c:y val="-0.19102729282051475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-5.4336860950504939E-2"/>
                  <c:y val="-0.13448820463384148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2"/>
              <c:layout>
                <c:manualLayout>
                  <c:x val="-5.242399811801858E-2"/>
                  <c:y val="-6.1502772900714403E-2"/>
                </c:manualLayout>
              </c:layout>
              <c:spPr>
                <a:solidFill>
                  <a:srgbClr val="0000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3"/>
              <c:layout>
                <c:manualLayout>
                  <c:x val="-2.695740754313309E-2"/>
                  <c:y val="-7.6113650442234504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4"/>
              <c:layout>
                <c:manualLayout>
                  <c:x val="5.632603516527316E-2"/>
                  <c:y val="-0.17837673512475305"/>
                </c:manualLayout>
              </c:layout>
              <c:spPr>
                <a:solidFill>
                  <a:srgbClr val="9900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5"/>
              <c:layout>
                <c:manualLayout>
                  <c:x val="5.3239953455546843E-2"/>
                  <c:y val="0.2142798888640454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CatName val="1"/>
            <c:showPercent val="1"/>
            <c:separator> </c:separator>
            <c:showLeaderLines val="1"/>
          </c:dLbls>
          <c:cat>
            <c:strRef>
              <c:f>Лист1!$A$2:$A$7</c:f>
              <c:strCache>
                <c:ptCount val="6"/>
                <c:pt idx="0">
                  <c:v>г. Октябрьский</c:v>
                </c:pt>
                <c:pt idx="1">
                  <c:v>г. Белорецк</c:v>
                </c:pt>
                <c:pt idx="2">
                  <c:v>ГКБ № 18</c:v>
                </c:pt>
                <c:pt idx="3">
                  <c:v>г. Туймазы</c:v>
                </c:pt>
                <c:pt idx="4">
                  <c:v>г. Белебей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  <c:pt idx="5">
                  <c:v>109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4.7560823279508974E-2"/>
          <c:y val="4.7198790081525339E-2"/>
          <c:w val="0.93613807867501908"/>
          <c:h val="0.7030901238246255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2016г.</c:v>
                </c:pt>
              </c:strCache>
            </c:strRef>
          </c:tx>
          <c:spPr>
            <a:solidFill>
              <a:srgbClr val="666699"/>
            </a:solidFill>
          </c:spPr>
          <c:dLbls>
            <c:dLbl>
              <c:idx val="0"/>
              <c:layout>
                <c:manualLayout>
                  <c:x val="5.4955577301843868E-3"/>
                  <c:y val="-2.8124851207008736E-2"/>
                </c:manualLayout>
              </c:layout>
              <c:showVal val="1"/>
            </c:dLbl>
            <c:dLbl>
              <c:idx val="1"/>
              <c:layout>
                <c:manualLayout>
                  <c:x val="1.4260017363291681E-2"/>
                  <c:y val="-1.3378804471460845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ЦАГ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125</c:v>
                </c:pt>
                <c:pt idx="1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2017г.</c:v>
                </c:pt>
              </c:strCache>
            </c:strRef>
          </c:tx>
          <c:spPr>
            <a:solidFill>
              <a:srgbClr val="BEBED4"/>
            </a:solidFill>
          </c:spPr>
          <c:dLbls>
            <c:dLbl>
              <c:idx val="0"/>
              <c:layout>
                <c:manualLayout>
                  <c:x val="4.8823906133327452E-3"/>
                  <c:y val="-1.0160577396162336E-2"/>
                </c:manualLayout>
              </c:layout>
              <c:showVal val="1"/>
            </c:dLbl>
            <c:dLbl>
              <c:idx val="1"/>
              <c:layout>
                <c:manualLayout>
                  <c:x val="1.0201106392258569E-2"/>
                  <c:y val="-1.025349035292375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ЦАГ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147</c:v>
                </c:pt>
                <c:pt idx="1">
                  <c:v>38</c:v>
                </c:pt>
              </c:numCache>
            </c:numRef>
          </c:val>
        </c:ser>
        <c:dLbls/>
        <c:shape val="cylinder"/>
        <c:axId val="139035776"/>
        <c:axId val="139037312"/>
        <c:axId val="0"/>
      </c:bar3DChart>
      <c:catAx>
        <c:axId val="13903577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9037312"/>
        <c:crosses val="autoZero"/>
        <c:auto val="1"/>
        <c:lblAlgn val="ctr"/>
        <c:lblOffset val="100"/>
      </c:catAx>
      <c:valAx>
        <c:axId val="139037312"/>
        <c:scaling>
          <c:orientation val="minMax"/>
          <c:max val="17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9035776"/>
        <c:crosses val="autoZero"/>
        <c:crossBetween val="between"/>
        <c:majorUnit val="600"/>
      </c:valAx>
    </c:plotArea>
    <c:legend>
      <c:legendPos val="r"/>
      <c:layout>
        <c:manualLayout>
          <c:xMode val="edge"/>
          <c:yMode val="edge"/>
          <c:x val="0.69833489069269605"/>
          <c:y val="0.16717421609239189"/>
          <c:w val="0.22516138337678759"/>
          <c:h val="0.17534857238084658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499012827705877E-2"/>
          <c:y val="0.14506477545582178"/>
          <c:w val="0.97150098717229416"/>
          <c:h val="0.651024841028473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2016г.</c:v>
                </c:pt>
              </c:strCache>
            </c:strRef>
          </c:tx>
          <c:spPr>
            <a:solidFill>
              <a:srgbClr val="9900CC"/>
            </a:solidFill>
            <a:ln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-8.2408136482939633E-3"/>
                  <c:y val="2.1671339161924985E-3"/>
                </c:manualLayout>
              </c:layout>
              <c:showVal val="1"/>
            </c:dLbl>
            <c:dLbl>
              <c:idx val="1"/>
              <c:layout>
                <c:manualLayout>
                  <c:x val="-6.704177602799689E-3"/>
                  <c:y val="-4.8684100014587551E-3"/>
                </c:manualLayout>
              </c:layout>
              <c:showVal val="1"/>
            </c:dLbl>
            <c:dLbl>
              <c:idx val="2"/>
              <c:layout>
                <c:manualLayout>
                  <c:x val="-3.1480677883854074E-3"/>
                  <c:y val="3.1612165222360414E-3"/>
                </c:manualLayout>
              </c:layout>
              <c:showVal val="1"/>
            </c:dLbl>
            <c:dLbl>
              <c:idx val="3"/>
              <c:layout>
                <c:manualLayout>
                  <c:x val="-8.0347694086416524E-3"/>
                  <c:y val="9.3981367538835334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6.2733824398338055E-4"/>
                </c:manualLayout>
              </c:layout>
              <c:showVal val="1"/>
            </c:dLbl>
            <c:dLbl>
              <c:idx val="5"/>
              <c:layout>
                <c:manualLayout>
                  <c:x val="-4.1666666666666683E-3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-4.1666666666666683E-3"/>
                  <c:y val="7.5743328324863772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БСМП</c:v>
                </c:pt>
                <c:pt idx="6">
                  <c:v>ИТОГО по зоне РСЦ № 1</c:v>
                </c:pt>
                <c:pt idx="7">
                  <c:v>РБ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74.900000000000006</c:v>
                </c:pt>
                <c:pt idx="1">
                  <c:v>55.6</c:v>
                </c:pt>
                <c:pt idx="2">
                  <c:v>73.400000000000006</c:v>
                </c:pt>
                <c:pt idx="3">
                  <c:v>63.3</c:v>
                </c:pt>
                <c:pt idx="4">
                  <c:v>19.899999999999999</c:v>
                </c:pt>
                <c:pt idx="5">
                  <c:v>62.1</c:v>
                </c:pt>
                <c:pt idx="6">
                  <c:v>63.7</c:v>
                </c:pt>
                <c:pt idx="7">
                  <c:v>68.400000000000006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2017г.</c:v>
                </c:pt>
              </c:strCache>
            </c:strRef>
          </c:tx>
          <c:spPr>
            <a:solidFill>
              <a:srgbClr val="00FFCC"/>
            </a:solidFill>
            <a:ln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1.481408573928273E-3"/>
                  <c:y val="1.4335567993453869E-3"/>
                </c:manualLayout>
              </c:layout>
              <c:showVal val="1"/>
            </c:dLbl>
            <c:dLbl>
              <c:idx val="1"/>
              <c:layout>
                <c:manualLayout>
                  <c:x val="4.4444133374394578E-3"/>
                  <c:y val="-1.4709889280530902E-3"/>
                </c:manualLayout>
              </c:layout>
              <c:showVal val="1"/>
            </c:dLbl>
            <c:dLbl>
              <c:idx val="2"/>
              <c:layout>
                <c:manualLayout>
                  <c:x val="5.0195093170504537E-3"/>
                  <c:y val="1.442264300081946E-2"/>
                </c:manualLayout>
              </c:layout>
              <c:showVal val="1"/>
            </c:dLbl>
            <c:dLbl>
              <c:idx val="3"/>
              <c:layout>
                <c:manualLayout>
                  <c:x val="1.8666453254688754E-4"/>
                  <c:y val="8.7096875518126605E-3"/>
                </c:manualLayout>
              </c:layout>
              <c:showVal val="1"/>
            </c:dLbl>
            <c:dLbl>
              <c:idx val="4"/>
              <c:layout>
                <c:manualLayout>
                  <c:x val="-9.2742687305194145E-3"/>
                  <c:y val="-4.1829799771219353E-3"/>
                </c:manualLayout>
              </c:layout>
              <c:showVal val="1"/>
            </c:dLbl>
            <c:dLbl>
              <c:idx val="5"/>
              <c:layout>
                <c:manualLayout>
                  <c:x val="1.3887795275591577E-3"/>
                  <c:y val="-1.262388805414396E-2"/>
                </c:manualLayout>
              </c:layout>
              <c:showVal val="1"/>
            </c:dLbl>
            <c:dLbl>
              <c:idx val="6"/>
              <c:layout>
                <c:manualLayout>
                  <c:x val="3.718710810026166E-3"/>
                  <c:y val="-5.0495552216575819E-3"/>
                </c:manualLayout>
              </c:layout>
              <c:showVal val="1"/>
            </c:dLbl>
            <c:dLbl>
              <c:idx val="7"/>
              <c:layout>
                <c:manualLayout>
                  <c:x val="1.8921866526132623E-2"/>
                  <c:y val="2.524777610828792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u="none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БСМП</c:v>
                </c:pt>
                <c:pt idx="6">
                  <c:v>ИТОГО по зоне РСЦ № 1</c:v>
                </c:pt>
                <c:pt idx="7">
                  <c:v>РБ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84</c:v>
                </c:pt>
                <c:pt idx="1">
                  <c:v>50</c:v>
                </c:pt>
                <c:pt idx="2">
                  <c:v>72.3</c:v>
                </c:pt>
                <c:pt idx="3">
                  <c:v>67.7</c:v>
                </c:pt>
                <c:pt idx="4">
                  <c:v>45.1</c:v>
                </c:pt>
                <c:pt idx="5">
                  <c:v>62.1</c:v>
                </c:pt>
                <c:pt idx="6">
                  <c:v>65.900000000000006</c:v>
                </c:pt>
                <c:pt idx="7">
                  <c:v>68.5</c:v>
                </c:pt>
              </c:numCache>
            </c:numRef>
          </c:val>
        </c:ser>
        <c:dLbls/>
        <c:axId val="139422336"/>
        <c:axId val="139424128"/>
      </c:barChart>
      <c:catAx>
        <c:axId val="139422336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200" b="1"/>
            </a:pPr>
            <a:endParaRPr lang="ru-RU"/>
          </a:p>
        </c:txPr>
        <c:crossAx val="139424128"/>
        <c:crosses val="autoZero"/>
        <c:auto val="1"/>
        <c:lblAlgn val="ctr"/>
        <c:lblOffset val="100"/>
      </c:catAx>
      <c:valAx>
        <c:axId val="139424128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39422336"/>
        <c:crosses val="autoZero"/>
        <c:crossBetween val="between"/>
        <c:majorUnit val="1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83466204992989"/>
          <c:y val="7.2760909921898972E-2"/>
          <c:w val="0.43528562014767996"/>
          <c:h val="6.3964346164107358E-2"/>
        </c:manualLayout>
      </c:layout>
      <c:spPr>
        <a:noFill/>
      </c:spPr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115658445357927"/>
          <c:y val="0.10904949532736417"/>
          <c:w val="0.88276811835721958"/>
          <c:h val="0.598337919147492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зоне РСЦ № 1</c:v>
                </c:pt>
              </c:strCache>
            </c:strRef>
          </c:tx>
          <c:spPr>
            <a:solidFill>
              <a:srgbClr val="CC0099"/>
            </a:solidFill>
          </c:spPr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ПСО № 1 г. Октябрьский 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РСЦ № 1  БСМП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467</c:v>
                </c:pt>
                <c:pt idx="1">
                  <c:v>121</c:v>
                </c:pt>
                <c:pt idx="2">
                  <c:v>676</c:v>
                </c:pt>
                <c:pt idx="3">
                  <c:v>342</c:v>
                </c:pt>
                <c:pt idx="4">
                  <c:v>874</c:v>
                </c:pt>
              </c:numCache>
            </c:numRef>
          </c:val>
        </c:ser>
        <c:dLbls/>
        <c:shape val="box"/>
        <c:axId val="140932608"/>
        <c:axId val="140934144"/>
        <c:axId val="0"/>
      </c:bar3DChart>
      <c:catAx>
        <c:axId val="1409326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40934144"/>
        <c:crosses val="autoZero"/>
        <c:auto val="1"/>
        <c:lblAlgn val="ctr"/>
        <c:lblOffset val="100"/>
      </c:catAx>
      <c:valAx>
        <c:axId val="140934144"/>
        <c:scaling>
          <c:orientation val="minMax"/>
          <c:max val="8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0932608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6.0334724869982237E-3"/>
          <c:y val="1.7112296164623695E-3"/>
        </c:manualLayout>
      </c:layout>
      <c:txPr>
        <a:bodyPr/>
        <a:lstStyle/>
        <a:p>
          <a:pPr>
            <a:defRPr sz="1400" u="sng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ПСО № 1 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9.7356877147343757E-2"/>
                  <c:y val="-0.14053426684561071"/>
                </c:manualLayout>
              </c:layout>
              <c:spPr>
                <a:solidFill>
                  <a:srgbClr val="CC00CC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0.1125432717492858"/>
                  <c:y val="0.10948629164660718"/>
                </c:manualLayout>
              </c:layout>
              <c:spPr>
                <a:solidFill>
                  <a:srgbClr val="F79646">
                    <a:lumMod val="75000"/>
                  </a:srgbClr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0.17046125929566286"/>
                  <c:y val="0.31538008122554306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ИМ с ↑ST</c:v>
                </c:pt>
                <c:pt idx="1">
                  <c:v>ИМ без ПST</c:v>
                </c:pt>
                <c:pt idx="2">
                  <c:v>НС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</c:v>
                </c:pt>
                <c:pt idx="1">
                  <c:v>27</c:v>
                </c:pt>
                <c:pt idx="2">
                  <c:v>366</c:v>
                </c:pt>
              </c:numCache>
            </c:numRef>
          </c:val>
        </c:ser>
        <c:dLbls/>
      </c:pie3D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6.0334724869982237E-3"/>
          <c:y val="1.7112296164623695E-3"/>
        </c:manualLayout>
      </c:layout>
      <c:txPr>
        <a:bodyPr/>
        <a:lstStyle/>
        <a:p>
          <a:pPr>
            <a:defRPr sz="1400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ПСО № 1 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0.1125432717492858"/>
                  <c:y val="0.10948629164660718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8.2813892324226257E-2"/>
                  <c:y val="3.1229554740831261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ИИ</c:v>
                </c:pt>
                <c:pt idx="1">
                  <c:v>ГИ</c:v>
                </c:pt>
                <c:pt idx="2">
                  <c:v>ТИА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198</c:v>
                </c:pt>
                <c:pt idx="1">
                  <c:v>38</c:v>
                </c:pt>
                <c:pt idx="2">
                  <c:v>30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3.346816657395757E-2"/>
          <c:y val="1.7112296164623695E-3"/>
        </c:manualLayout>
      </c:layout>
      <c:txPr>
        <a:bodyPr/>
        <a:lstStyle/>
        <a:p>
          <a:pPr>
            <a:defRPr sz="1400" u="sng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БСМП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0.13437256971447617"/>
                  <c:y val="0"/>
                </c:manualLayout>
              </c:layout>
              <c:spPr>
                <a:solidFill>
                  <a:srgbClr val="F79646">
                    <a:lumMod val="75000"/>
                  </a:srgbClr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2.9902233085212757E-2"/>
                  <c:y val="0.22274103382452456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ИМ с ↑ST</c:v>
                </c:pt>
                <c:pt idx="1">
                  <c:v>ИМ без ПST</c:v>
                </c:pt>
                <c:pt idx="2">
                  <c:v>НС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262</c:v>
                </c:pt>
                <c:pt idx="1">
                  <c:v>83</c:v>
                </c:pt>
                <c:pt idx="2">
                  <c:v>529</c:v>
                </c:pt>
              </c:numCache>
            </c:numRef>
          </c:val>
        </c:ser>
        <c:dLbls/>
      </c:pie3D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6.0334724869982237E-3"/>
          <c:y val="1.7112296164623695E-3"/>
        </c:manualLayout>
      </c:layout>
      <c:txPr>
        <a:bodyPr/>
        <a:lstStyle/>
        <a:p>
          <a:pPr>
            <a:defRPr sz="1400" u="sng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ПСО № 4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0.24328822090329272"/>
                  <c:y val="-0.22235800960387117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0.17438096421068547"/>
                  <c:y val="-4.8991470083570965E-2"/>
                </c:manualLayout>
              </c:layout>
              <c:spPr>
                <a:solidFill>
                  <a:srgbClr val="F79646">
                    <a:lumMod val="75000"/>
                  </a:srgbClr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4.1662516425378021E-2"/>
                  <c:y val="0.23419421651562528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ИМ с ↑ST</c:v>
                </c:pt>
                <c:pt idx="1">
                  <c:v>ИМ без ПST</c:v>
                </c:pt>
                <c:pt idx="2">
                  <c:v>НС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44</c:v>
                </c:pt>
                <c:pt idx="2">
                  <c:v>198</c:v>
                </c:pt>
              </c:numCache>
            </c:numRef>
          </c:val>
        </c:ser>
        <c:dLbls/>
      </c:pie3D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6.0334724869982237E-3"/>
          <c:y val="1.7112296164623695E-3"/>
        </c:manualLayout>
      </c:layout>
      <c:txPr>
        <a:bodyPr/>
        <a:lstStyle/>
        <a:p>
          <a:pPr>
            <a:defRPr sz="1400" u="sng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ПСО № 2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9.083944376550751E-2"/>
                  <c:y val="-0.22503118340386424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0.14808632207682798"/>
                  <c:y val="0.10948629164660718"/>
                </c:manualLayout>
              </c:layout>
              <c:spPr>
                <a:solidFill>
                  <a:srgbClr val="F79646">
                    <a:lumMod val="75000"/>
                  </a:srgbClr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2396585564566902"/>
                  <c:y val="0.1746403177424731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ИМ с ↑ST</c:v>
                </c:pt>
                <c:pt idx="1">
                  <c:v>ИМ без ПST</c:v>
                </c:pt>
                <c:pt idx="2">
                  <c:v>НС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</c:v>
                </c:pt>
                <c:pt idx="1">
                  <c:v>19</c:v>
                </c:pt>
                <c:pt idx="2">
                  <c:v>46</c:v>
                </c:pt>
              </c:numCache>
            </c:numRef>
          </c:val>
        </c:ser>
        <c:dLbls/>
      </c:pie3D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6.0334724869982237E-3"/>
          <c:y val="1.7112296164623695E-3"/>
        </c:manualLayout>
      </c:layout>
      <c:txPr>
        <a:bodyPr/>
        <a:lstStyle/>
        <a:p>
          <a:pPr>
            <a:defRPr sz="1400" u="sng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ПСО № 3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7.5546203678518484E-2"/>
                  <c:y val="-0.15399930310773555"/>
                </c:manualLayout>
              </c:layout>
              <c:spPr>
                <a:solidFill>
                  <a:srgbClr val="CC00CC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0.16055452645449783"/>
                  <c:y val="-4.8991470083570965E-2"/>
                </c:manualLayout>
              </c:layout>
              <c:spPr>
                <a:solidFill>
                  <a:srgbClr val="F79646">
                    <a:lumMod val="75000"/>
                  </a:srgbClr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0.15964669730567541"/>
                  <c:y val="0.32517837524225718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ИМ с ↑ST</c:v>
                </c:pt>
                <c:pt idx="1">
                  <c:v>ИМ без ПST</c:v>
                </c:pt>
                <c:pt idx="2">
                  <c:v>НС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</c:v>
                </c:pt>
                <c:pt idx="1">
                  <c:v>82</c:v>
                </c:pt>
                <c:pt idx="2">
                  <c:v>515</c:v>
                </c:pt>
              </c:numCache>
            </c:numRef>
          </c:val>
        </c:ser>
        <c:dLbls/>
      </c:pie3D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023626645557312E-2"/>
          <c:y val="9.971329891704217E-2"/>
          <c:w val="0.96233640902130058"/>
          <c:h val="0.7051998190677227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2016</c:v>
                </c:pt>
              </c:strCache>
            </c:strRef>
          </c:tx>
          <c:spPr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0000FF"/>
              </a:solidFill>
            </a:ln>
          </c:spPr>
          <c:dLbls>
            <c:dLbl>
              <c:idx val="0"/>
              <c:layout>
                <c:manualLayout>
                  <c:x val="-9.6363193079308674E-3"/>
                  <c:y val="-2.3237410823097274E-3"/>
                </c:manualLayout>
              </c:layout>
              <c:showVal val="1"/>
            </c:dLbl>
            <c:dLbl>
              <c:idx val="1"/>
              <c:layout>
                <c:manualLayout>
                  <c:x val="-1.1486220472440945E-3"/>
                  <c:y val="-4.9884474072952123E-3"/>
                </c:manualLayout>
              </c:layout>
              <c:showVal val="1"/>
            </c:dLbl>
            <c:dLbl>
              <c:idx val="2"/>
              <c:layout>
                <c:manualLayout>
                  <c:x val="-3.14806778838541E-3"/>
                  <c:y val="3.1612165222360436E-3"/>
                </c:manualLayout>
              </c:layout>
              <c:showVal val="1"/>
            </c:dLbl>
            <c:dLbl>
              <c:idx val="3"/>
              <c:layout>
                <c:manualLayout>
                  <c:x val="-2.777777777777901E-3"/>
                  <c:y val="7.0588564662405814E-3"/>
                </c:manualLayout>
              </c:layout>
              <c:showVal val="1"/>
            </c:dLbl>
            <c:dLbl>
              <c:idx val="4"/>
              <c:layout>
                <c:manualLayout>
                  <c:x val="-1.3888888888889074E-3"/>
                  <c:y val="1.3594743256150985E-2"/>
                </c:manualLayout>
              </c:layout>
              <c:showVal val="1"/>
            </c:dLbl>
            <c:dLbl>
              <c:idx val="5"/>
              <c:layout>
                <c:manualLayout>
                  <c:x val="-4.16666666666666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РСЦ № 1 БСМП</c:v>
                </c:pt>
                <c:pt idx="5">
                  <c:v>ИТОГО по зоне </c:v>
                </c:pt>
                <c:pt idx="6">
                  <c:v>РБ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</c:v>
                </c:pt>
                <c:pt idx="1">
                  <c:v>45.2</c:v>
                </c:pt>
                <c:pt idx="2">
                  <c:v>25.4</c:v>
                </c:pt>
                <c:pt idx="3">
                  <c:v>41.4</c:v>
                </c:pt>
                <c:pt idx="4">
                  <c:v>40</c:v>
                </c:pt>
                <c:pt idx="5">
                  <c:v>36.6</c:v>
                </c:pt>
                <c:pt idx="6">
                  <c:v>31.4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2017</c:v>
                </c:pt>
              </c:strCache>
            </c:strRef>
          </c:tx>
          <c:spPr>
            <a:solidFill>
              <a:srgbClr val="8181FF"/>
            </a:solidFill>
            <a:ln>
              <a:solidFill>
                <a:srgbClr val="0000FF"/>
              </a:solidFill>
            </a:ln>
          </c:spPr>
          <c:dLbls>
            <c:dLbl>
              <c:idx val="0"/>
              <c:layout>
                <c:manualLayout>
                  <c:x val="1.0140379722169057E-3"/>
                  <c:y val="-9.7133348501187086E-3"/>
                </c:manualLayout>
              </c:layout>
              <c:showVal val="1"/>
            </c:dLbl>
            <c:dLbl>
              <c:idx val="1"/>
              <c:layout>
                <c:manualLayout>
                  <c:x val="6.9917572181882577E-3"/>
                  <c:y val="4.6965308269628749E-3"/>
                </c:manualLayout>
              </c:layout>
              <c:showVal val="1"/>
            </c:dLbl>
            <c:dLbl>
              <c:idx val="2"/>
              <c:layout>
                <c:manualLayout>
                  <c:x val="9.0741469816273748E-3"/>
                  <c:y val="-5.7756376158349196E-3"/>
                </c:manualLayout>
              </c:layout>
              <c:showVal val="1"/>
            </c:dLbl>
            <c:dLbl>
              <c:idx val="3"/>
              <c:layout>
                <c:manualLayout>
                  <c:x val="2.7777777777779024E-3"/>
                  <c:y val="3.6601051014207896E-3"/>
                </c:manualLayout>
              </c:layout>
              <c:showVal val="1"/>
            </c:dLbl>
            <c:dLbl>
              <c:idx val="4"/>
              <c:layout>
                <c:manualLayout>
                  <c:x val="-1.8561779042419631E-3"/>
                  <c:y val="8.1520333705730925E-3"/>
                </c:manualLayout>
              </c:layout>
              <c:showVal val="1"/>
            </c:dLbl>
            <c:dLbl>
              <c:idx val="5"/>
              <c:layout>
                <c:manualLayout>
                  <c:x val="1.1111111111111125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1.388888888888922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РСЦ № 1 БСМП</c:v>
                </c:pt>
                <c:pt idx="5">
                  <c:v>ИТОГО по зоне </c:v>
                </c:pt>
                <c:pt idx="6">
                  <c:v>РБ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67</c:v>
                </c:pt>
                <c:pt idx="1">
                  <c:v>24.8</c:v>
                </c:pt>
                <c:pt idx="2">
                  <c:v>14.9</c:v>
                </c:pt>
                <c:pt idx="3">
                  <c:v>37.4</c:v>
                </c:pt>
                <c:pt idx="4">
                  <c:v>60.4</c:v>
                </c:pt>
                <c:pt idx="5">
                  <c:v>40.5</c:v>
                </c:pt>
                <c:pt idx="6">
                  <c:v>31.2</c:v>
                </c:pt>
              </c:numCache>
            </c:numRef>
          </c:val>
        </c:ser>
        <c:dLbls/>
        <c:axId val="141740672"/>
        <c:axId val="141803904"/>
      </c:barChart>
      <c:catAx>
        <c:axId val="141740672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200" b="1"/>
            </a:pPr>
            <a:endParaRPr lang="ru-RU"/>
          </a:p>
        </c:txPr>
        <c:crossAx val="141803904"/>
        <c:crosses val="autoZero"/>
        <c:auto val="1"/>
        <c:lblAlgn val="ctr"/>
        <c:lblOffset val="100"/>
      </c:catAx>
      <c:valAx>
        <c:axId val="141803904"/>
        <c:scaling>
          <c:orientation val="minMax"/>
          <c:max val="8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41740672"/>
        <c:crosses val="autoZero"/>
        <c:crossBetween val="between"/>
        <c:majorUnit val="100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7103373999472202"/>
          <c:y val="7.3902958035389063E-3"/>
          <c:w val="0.22732698155758219"/>
          <c:h val="0.19419456000102245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380470746083032E-2"/>
          <c:y val="2.3185671677505921E-2"/>
          <c:w val="0.96561952925391692"/>
          <c:h val="0.6940604575082781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2016</c:v>
                </c:pt>
              </c:strCache>
            </c:strRef>
          </c:tx>
          <c:spPr>
            <a:solidFill>
              <a:srgbClr val="CC0066"/>
            </a:solidFill>
            <a:ln>
              <a:solidFill>
                <a:srgbClr val="FF825B"/>
              </a:solidFill>
            </a:ln>
          </c:spPr>
          <c:dLbls>
            <c:dLbl>
              <c:idx val="0"/>
              <c:layout>
                <c:manualLayout>
                  <c:x val="-9.6363193079308674E-3"/>
                  <c:y val="-2.3237410823097274E-3"/>
                </c:manualLayout>
              </c:layout>
              <c:showVal val="1"/>
            </c:dLbl>
            <c:dLbl>
              <c:idx val="1"/>
              <c:layout>
                <c:manualLayout>
                  <c:x val="-1.1486220472440945E-3"/>
                  <c:y val="-4.9884474072952123E-3"/>
                </c:manualLayout>
              </c:layout>
              <c:showVal val="1"/>
            </c:dLbl>
            <c:dLbl>
              <c:idx val="2"/>
              <c:layout>
                <c:manualLayout>
                  <c:x val="-3.14806778838541E-3"/>
                  <c:y val="3.1612165222360436E-3"/>
                </c:manualLayout>
              </c:layout>
              <c:showVal val="1"/>
            </c:dLbl>
            <c:dLbl>
              <c:idx val="3"/>
              <c:layout>
                <c:manualLayout>
                  <c:x val="-2.777777777777901E-3"/>
                  <c:y val="7.0588564662405814E-3"/>
                </c:manualLayout>
              </c:layout>
              <c:showVal val="1"/>
            </c:dLbl>
            <c:dLbl>
              <c:idx val="4"/>
              <c:layout>
                <c:manualLayout>
                  <c:x val="-1.3888888888889074E-3"/>
                  <c:y val="1.3594743256150985E-2"/>
                </c:manualLayout>
              </c:layout>
              <c:showVal val="1"/>
            </c:dLbl>
            <c:dLbl>
              <c:idx val="5"/>
              <c:layout>
                <c:manualLayout>
                  <c:x val="-4.1666666666666683E-3"/>
                  <c:y val="0"/>
                </c:manualLayout>
              </c:layout>
              <c:showVal val="1"/>
            </c:dLbl>
            <c:dLbl>
              <c:idx val="7"/>
              <c:tx>
                <c:rich>
                  <a:bodyPr/>
                  <a:lstStyle/>
                  <a:p>
                    <a:pPr>
                      <a:defRPr sz="2000" b="1" u="sng">
                        <a:solidFill>
                          <a:srgbClr val="FF0000"/>
                        </a:solidFill>
                      </a:defRPr>
                    </a:pPr>
                    <a:r>
                      <a:rPr lang="en-US" sz="2000" dirty="0" smtClean="0"/>
                      <a:t>37,9</a:t>
                    </a:r>
                    <a:r>
                      <a:rPr lang="ru-RU" sz="2000" dirty="0" smtClean="0"/>
                      <a:t>*</a:t>
                    </a:r>
                    <a:endParaRPr lang="en-US" sz="2000" dirty="0"/>
                  </a:p>
                </c:rich>
              </c:tx>
              <c:spPr>
                <a:ln>
                  <a:solidFill>
                    <a:srgbClr val="FF0000"/>
                  </a:solidFill>
                </a:ln>
              </c:spPr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РСЦ № 1 БСМП</c:v>
                </c:pt>
                <c:pt idx="5">
                  <c:v>в зоне РСЦ № 1</c:v>
                </c:pt>
                <c:pt idx="6">
                  <c:v> РБ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27.5</c:v>
                </c:pt>
                <c:pt idx="1">
                  <c:v>41.3</c:v>
                </c:pt>
                <c:pt idx="2">
                  <c:v>29.5</c:v>
                </c:pt>
                <c:pt idx="3">
                  <c:v>39.700000000000003</c:v>
                </c:pt>
                <c:pt idx="4">
                  <c:v>24</c:v>
                </c:pt>
                <c:pt idx="5">
                  <c:v>29.6</c:v>
                </c:pt>
                <c:pt idx="6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2017</c:v>
                </c:pt>
              </c:strCache>
            </c:strRef>
          </c:tx>
          <c:spPr>
            <a:solidFill>
              <a:srgbClr val="FFABD5"/>
            </a:solidFill>
            <a:ln>
              <a:solidFill>
                <a:srgbClr val="F923F9"/>
              </a:solidFill>
            </a:ln>
          </c:spPr>
          <c:dLbls>
            <c:dLbl>
              <c:idx val="0"/>
              <c:layout>
                <c:manualLayout>
                  <c:x val="1.0140379722169057E-3"/>
                  <c:y val="-9.7133348501187086E-3"/>
                </c:manualLayout>
              </c:layout>
              <c:showVal val="1"/>
            </c:dLbl>
            <c:dLbl>
              <c:idx val="1"/>
              <c:layout>
                <c:manualLayout>
                  <c:x val="1.3459503167392863E-2"/>
                  <c:y val="-1.973383659166018E-2"/>
                </c:manualLayout>
              </c:layout>
              <c:showVal val="1"/>
            </c:dLbl>
            <c:dLbl>
              <c:idx val="2"/>
              <c:layout>
                <c:manualLayout>
                  <c:x val="9.0741469816273748E-3"/>
                  <c:y val="-5.7756376158349196E-3"/>
                </c:manualLayout>
              </c:layout>
              <c:showVal val="1"/>
            </c:dLbl>
            <c:dLbl>
              <c:idx val="3"/>
              <c:layout>
                <c:manualLayout>
                  <c:x val="8.4217164338460538E-3"/>
                  <c:y val="3.6602241064964715E-3"/>
                </c:manualLayout>
              </c:layout>
              <c:showVal val="1"/>
            </c:dLbl>
            <c:dLbl>
              <c:idx val="4"/>
              <c:layout>
                <c:manualLayout>
                  <c:x val="9.4317402340108828E-3"/>
                  <c:y val="1.2677790899301059E-2"/>
                </c:manualLayout>
              </c:layout>
              <c:showVal val="1"/>
            </c:dLbl>
            <c:dLbl>
              <c:idx val="5"/>
              <c:layout>
                <c:manualLayout>
                  <c:x val="1.1111111111111125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5.4229756583264246E-3"/>
                  <c:y val="4.5256189229312049E-3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2.4420363549349216E-2"/>
                </c:manualLayout>
              </c:layout>
              <c:spPr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РСЦ № 1 БСМП</c:v>
                </c:pt>
                <c:pt idx="5">
                  <c:v>в зоне РСЦ № 1</c:v>
                </c:pt>
                <c:pt idx="6">
                  <c:v> РБ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36.6</c:v>
                </c:pt>
                <c:pt idx="1">
                  <c:v>29.3</c:v>
                </c:pt>
                <c:pt idx="2">
                  <c:v>29.8</c:v>
                </c:pt>
                <c:pt idx="3">
                  <c:v>29.9</c:v>
                </c:pt>
                <c:pt idx="4">
                  <c:v>32.200000000000003</c:v>
                </c:pt>
                <c:pt idx="5">
                  <c:v>31.6</c:v>
                </c:pt>
                <c:pt idx="6">
                  <c:v>33.5</c:v>
                </c:pt>
              </c:numCache>
            </c:numRef>
          </c:val>
        </c:ser>
        <c:dLbls/>
        <c:axId val="137287936"/>
        <c:axId val="141766656"/>
      </c:barChart>
      <c:catAx>
        <c:axId val="137287936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300" b="1"/>
            </a:pPr>
            <a:endParaRPr lang="ru-RU"/>
          </a:p>
        </c:txPr>
        <c:crossAx val="141766656"/>
        <c:crosses val="autoZero"/>
        <c:auto val="1"/>
        <c:lblAlgn val="ctr"/>
        <c:lblOffset val="100"/>
      </c:catAx>
      <c:valAx>
        <c:axId val="141766656"/>
        <c:scaling>
          <c:orientation val="minMax"/>
          <c:max val="6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37287936"/>
        <c:crosses val="autoZero"/>
        <c:crossBetween val="between"/>
        <c:majorUnit val="10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6892544836521464"/>
          <c:y val="3.4814008120961484E-2"/>
          <c:w val="0.41965466546224389"/>
          <c:h val="6.8742361959782255E-2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9.3262298341120028E-2"/>
          <c:y val="0.19329085386176606"/>
          <c:w val="0.88697503396308919"/>
          <c:h val="0.6885132681734548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Коронарографии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032731255981304E-2"/>
                  <c:y val="-1.29955072742595E-2"/>
                </c:manualLayout>
              </c:layout>
              <c:showVal val="1"/>
            </c:dLbl>
            <c:dLbl>
              <c:idx val="1"/>
              <c:layout>
                <c:manualLayout>
                  <c:x val="-3.0941981105413246E-3"/>
                  <c:y val="-2.4091835324530301E-2"/>
                </c:manualLayout>
              </c:layout>
              <c:showVal val="1"/>
            </c:dLbl>
            <c:dLbl>
              <c:idx val="2"/>
              <c:layout>
                <c:manualLayout>
                  <c:x val="6.1883962210826492E-3"/>
                  <c:y val="8.6033801122368525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6 мес. 2016</c:v>
                </c:pt>
                <c:pt idx="1">
                  <c:v>6 мес. 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875</c:v>
                </c:pt>
                <c:pt idx="1">
                  <c:v>746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больным из ПСО</c:v>
                </c:pt>
              </c:strCache>
            </c:strRef>
          </c:tx>
          <c:spPr>
            <a:solidFill>
              <a:srgbClr val="CCFF33"/>
            </a:solidFill>
          </c:spPr>
          <c:dLbls>
            <c:dLbl>
              <c:idx val="0"/>
              <c:layout>
                <c:manualLayout>
                  <c:x val="2.886748848628827E-2"/>
                  <c:y val="-3.0913089641737778E-3"/>
                </c:manualLayout>
              </c:layout>
              <c:showVal val="1"/>
            </c:dLbl>
            <c:dLbl>
              <c:idx val="1"/>
              <c:layout>
                <c:manualLayout>
                  <c:x val="4.6412971658119875E-2"/>
                  <c:y val="-1.4102760414325099E-2"/>
                </c:manualLayout>
              </c:layout>
              <c:showVal val="1"/>
            </c:dLbl>
            <c:dLbl>
              <c:idx val="2"/>
              <c:layout>
                <c:manualLayout>
                  <c:x val="3.4036179215954684E-2"/>
                  <c:y val="-2.1068952377034044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 i="1" u="sng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6 мес. 2016</c:v>
                </c:pt>
                <c:pt idx="1">
                  <c:v>6 мес. 2017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442</c:v>
                </c:pt>
                <c:pt idx="1">
                  <c:v>435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6 мес. 2016</c:v>
                </c:pt>
                <c:pt idx="1">
                  <c:v>6 мес. 2017</c:v>
                </c:pt>
              </c:strCache>
            </c:strRef>
          </c:cat>
          <c:val>
            <c:numRef>
              <c:f>Лист1!$D$2:$D$3</c:f>
            </c:numRef>
          </c:val>
        </c:ser>
        <c:dLbls/>
        <c:shape val="cylinder"/>
        <c:axId val="143084160"/>
        <c:axId val="143114624"/>
        <c:axId val="0"/>
      </c:bar3DChart>
      <c:catAx>
        <c:axId val="143084160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143114624"/>
        <c:crosses val="autoZero"/>
        <c:auto val="1"/>
        <c:lblAlgn val="ctr"/>
        <c:lblOffset val="100"/>
      </c:catAx>
      <c:valAx>
        <c:axId val="143114624"/>
        <c:scaling>
          <c:orientation val="minMax"/>
          <c:max val="1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3084160"/>
        <c:crosses val="autoZero"/>
        <c:crossBetween val="between"/>
        <c:majorUnit val="20000"/>
      </c:valAx>
    </c:plotArea>
    <c:legend>
      <c:legendPos val="r"/>
      <c:legendEntry>
        <c:idx val="1"/>
        <c:txPr>
          <a:bodyPr/>
          <a:lstStyle/>
          <a:p>
            <a:pPr>
              <a:defRPr sz="1600" b="1" i="1" u="sng"/>
            </a:pPr>
            <a:endParaRPr lang="ru-RU"/>
          </a:p>
        </c:txPr>
      </c:legendEntry>
      <c:layout>
        <c:manualLayout>
          <c:xMode val="edge"/>
          <c:yMode val="edge"/>
          <c:x val="5.8644312425325057E-2"/>
          <c:y val="1.0354540552404727E-3"/>
          <c:w val="0.72166762172624088"/>
          <c:h val="0.17109616546670972"/>
        </c:manualLayout>
      </c:layout>
      <c:spPr>
        <a:ln>
          <a:solidFill>
            <a:srgbClr val="00B050"/>
          </a:solidFill>
        </a:ln>
      </c:spPr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7.2690238425238834E-2"/>
          <c:y val="0.22324429230085546"/>
          <c:w val="0.9273097615747613"/>
          <c:h val="0.6556049327852462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Стентирование КА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dLbls>
            <c:dLbl>
              <c:idx val="0"/>
              <c:layout>
                <c:manualLayout>
                  <c:x val="1.7187511775188794E-2"/>
                  <c:y val="-3.8423161315409404E-2"/>
                </c:manualLayout>
              </c:layout>
              <c:showVal val="1"/>
            </c:dLbl>
            <c:dLbl>
              <c:idx val="1"/>
              <c:layout>
                <c:manualLayout>
                  <c:x val="2.6722291171117147E-2"/>
                  <c:y val="-2.596551772025331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6 мес. 2016</c:v>
                </c:pt>
                <c:pt idx="1">
                  <c:v>6 мес. 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329</c:v>
                </c:pt>
                <c:pt idx="1">
                  <c:v>304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больным из ПСО</c:v>
                </c:pt>
              </c:strCache>
            </c:strRef>
          </c:tx>
          <c:spPr>
            <a:solidFill>
              <a:srgbClr val="CCFF33"/>
            </a:solidFill>
          </c:spPr>
          <c:dLbls>
            <c:dLbl>
              <c:idx val="0"/>
              <c:layout>
                <c:manualLayout>
                  <c:x val="3.71153423395136E-2"/>
                  <c:y val="-4.0312981097338635E-2"/>
                </c:manualLayout>
              </c:layout>
              <c:showVal val="1"/>
            </c:dLbl>
            <c:dLbl>
              <c:idx val="1"/>
              <c:layout>
                <c:manualLayout>
                  <c:x val="2.0272332448374269E-2"/>
                  <c:y val="-2.7435223246799798E-2"/>
                </c:manualLayout>
              </c:layout>
              <c:showVal val="1"/>
            </c:dLbl>
            <c:dLbl>
              <c:idx val="2"/>
              <c:layout>
                <c:manualLayout>
                  <c:x val="2.266785816703297E-2"/>
                  <c:y val="-3.968309076769247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 i="1" u="sng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6 мес. 2016</c:v>
                </c:pt>
                <c:pt idx="1">
                  <c:v>6 мес. 2017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137</c:v>
                </c:pt>
                <c:pt idx="1">
                  <c:v>153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6 мес. 2016</c:v>
                </c:pt>
                <c:pt idx="1">
                  <c:v>6 мес. 2017</c:v>
                </c:pt>
              </c:strCache>
            </c:strRef>
          </c:cat>
          <c:val>
            <c:numRef>
              <c:f>Лист1!$D$2:$D$3</c:f>
            </c:numRef>
          </c:val>
        </c:ser>
        <c:dLbls/>
        <c:shape val="cylinder"/>
        <c:axId val="143035392"/>
        <c:axId val="143061760"/>
        <c:axId val="0"/>
      </c:bar3DChart>
      <c:catAx>
        <c:axId val="143035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3061760"/>
        <c:crosses val="autoZero"/>
        <c:auto val="1"/>
        <c:lblAlgn val="ctr"/>
        <c:lblOffset val="100"/>
      </c:catAx>
      <c:valAx>
        <c:axId val="143061760"/>
        <c:scaling>
          <c:orientation val="minMax"/>
          <c:max val="5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3035392"/>
        <c:crosses val="autoZero"/>
        <c:crossBetween val="between"/>
        <c:majorUnit val="800"/>
      </c:valAx>
    </c:plotArea>
    <c:legend>
      <c:legendPos val="b"/>
      <c:legendEntry>
        <c:idx val="1"/>
        <c:txPr>
          <a:bodyPr/>
          <a:lstStyle/>
          <a:p>
            <a:pPr>
              <a:defRPr sz="1600" b="1" i="1" u="sng"/>
            </a:pPr>
            <a:endParaRPr lang="ru-RU"/>
          </a:p>
        </c:txPr>
      </c:legendEntry>
      <c:layout>
        <c:manualLayout>
          <c:xMode val="edge"/>
          <c:yMode val="edge"/>
          <c:x val="0.12593254537240536"/>
          <c:y val="3.4872668468935611E-3"/>
          <c:w val="0.60205315662319936"/>
          <c:h val="0.1705105682701922"/>
        </c:manualLayout>
      </c:layout>
      <c:spPr>
        <a:ln>
          <a:solidFill>
            <a:srgbClr val="F79646">
              <a:lumMod val="75000"/>
            </a:srgbClr>
          </a:solidFill>
        </a:ln>
      </c:spPr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4.9089716056366098E-2"/>
          <c:y val="0.17712482404462737"/>
          <c:w val="0.94350951501383562"/>
          <c:h val="0.708296674291747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Балонная ангиопластика</c:v>
                </c:pt>
              </c:strCache>
            </c:strRef>
          </c:tx>
          <c:spPr>
            <a:solidFill>
              <a:srgbClr val="9900FF"/>
            </a:solidFill>
          </c:spPr>
          <c:dLbls>
            <c:dLbl>
              <c:idx val="0"/>
              <c:layout>
                <c:manualLayout>
                  <c:x val="1.5755857978953031E-2"/>
                  <c:y val="-3.1502202700589128E-2"/>
                </c:manualLayout>
              </c:layout>
              <c:showVal val="1"/>
            </c:dLbl>
            <c:dLbl>
              <c:idx val="1"/>
              <c:layout>
                <c:manualLayout>
                  <c:x val="1.7975556074534865E-2"/>
                  <c:y val="-1.8517022053073352E-2"/>
                </c:manualLayout>
              </c:layout>
              <c:showVal val="1"/>
            </c:dLbl>
            <c:dLbl>
              <c:idx val="2"/>
              <c:layout>
                <c:manualLayout>
                  <c:x val="2.9210278621119166E-2"/>
                  <c:y val="-2.069104843334550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6 мес. 2016</c:v>
                </c:pt>
                <c:pt idx="1">
                  <c:v>6 мес. 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110</c:v>
                </c:pt>
                <c:pt idx="1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больным из ПСО</c:v>
                </c:pt>
              </c:strCache>
            </c:strRef>
          </c:tx>
          <c:spPr>
            <a:solidFill>
              <a:srgbClr val="CCFF33"/>
            </a:solidFill>
          </c:spPr>
          <c:dLbls>
            <c:dLbl>
              <c:idx val="0"/>
              <c:layout>
                <c:manualLayout>
                  <c:x val="2.1386665534348169E-2"/>
                  <c:y val="-2.7985006704812323E-2"/>
                </c:manualLayout>
              </c:layout>
              <c:showVal val="1"/>
            </c:dLbl>
            <c:dLbl>
              <c:idx val="1"/>
              <c:layout>
                <c:manualLayout>
                  <c:x val="1.7975556074534865E-2"/>
                  <c:y val="-1.8517347896355844E-2"/>
                </c:manualLayout>
              </c:layout>
              <c:showVal val="1"/>
            </c:dLbl>
            <c:dLbl>
              <c:idx val="2"/>
              <c:layout>
                <c:manualLayout>
                  <c:x val="2.4669467978642071E-2"/>
                  <c:y val="-2.482925812001460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 i="1" u="sng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6 мес. 2016</c:v>
                </c:pt>
                <c:pt idx="1">
                  <c:v>6 мес. 2017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44</c:v>
                </c:pt>
                <c:pt idx="1">
                  <c:v>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6 мес. 2016</c:v>
                </c:pt>
                <c:pt idx="1">
                  <c:v>6 мес. 2017</c:v>
                </c:pt>
              </c:strCache>
            </c:strRef>
          </c:cat>
          <c:val>
            <c:numRef>
              <c:f>Лист1!$D$2:$D$3</c:f>
            </c:numRef>
          </c:val>
        </c:ser>
        <c:dLbls/>
        <c:shape val="cylinder"/>
        <c:axId val="143236480"/>
        <c:axId val="143254656"/>
        <c:axId val="0"/>
      </c:bar3DChart>
      <c:catAx>
        <c:axId val="143236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3254656"/>
        <c:crosses val="autoZero"/>
        <c:auto val="1"/>
        <c:lblAlgn val="ctr"/>
        <c:lblOffset val="100"/>
      </c:catAx>
      <c:valAx>
        <c:axId val="143254656"/>
        <c:scaling>
          <c:orientation val="minMax"/>
          <c:max val="15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3236480"/>
        <c:crosses val="autoZero"/>
        <c:crossBetween val="between"/>
        <c:majorUnit val="2000"/>
      </c:valAx>
    </c:plotArea>
    <c:legend>
      <c:legendPos val="t"/>
      <c:legendEntry>
        <c:idx val="1"/>
        <c:txPr>
          <a:bodyPr/>
          <a:lstStyle/>
          <a:p>
            <a:pPr>
              <a:defRPr sz="1600" b="1" i="1" u="sng"/>
            </a:pPr>
            <a:endParaRPr lang="ru-RU"/>
          </a:p>
        </c:txPr>
      </c:legendEntry>
      <c:layout>
        <c:manualLayout>
          <c:xMode val="edge"/>
          <c:yMode val="edge"/>
          <c:x val="0.1235819480124272"/>
          <c:y val="7.4487774360043807E-2"/>
          <c:w val="0.56399432804758265"/>
          <c:h val="0.18212423752671919"/>
        </c:manualLayout>
      </c:layout>
      <c:spPr>
        <a:ln>
          <a:solidFill>
            <a:srgbClr val="CC00FF"/>
          </a:solidFill>
        </a:ln>
      </c:spPr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8.380098688221635E-2"/>
          <c:y val="0.13728957016471852"/>
          <c:w val="0.91619901311778373"/>
          <c:h val="0.690115937410463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2016г.</c:v>
                </c:pt>
              </c:strCache>
            </c:strRef>
          </c:tx>
          <c:spPr>
            <a:solidFill>
              <a:srgbClr val="666699">
                <a:tint val="66000"/>
                <a:satMod val="160000"/>
              </a:srgbClr>
            </a:solidFill>
          </c:spPr>
          <c:dLbls>
            <c:dLbl>
              <c:idx val="0"/>
              <c:layout>
                <c:manualLayout>
                  <c:x val="0"/>
                  <c:y val="-5.569556598974383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Аспирация тромба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2017г.</c:v>
                </c:pt>
              </c:strCache>
            </c:strRef>
          </c:tx>
          <c:spPr>
            <a:solidFill>
              <a:srgbClr val="4C4CC4"/>
            </a:solidFill>
            <a:ln>
              <a:noFill/>
            </a:ln>
          </c:spPr>
          <c:dLbls>
            <c:dLbl>
              <c:idx val="0"/>
              <c:layout>
                <c:manualLayout>
                  <c:x val="3.2660980055713981E-2"/>
                  <c:y val="-3.248908016068390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Аспирация тромба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dLbls/>
        <c:shape val="cylinder"/>
        <c:axId val="37755520"/>
        <c:axId val="37761408"/>
        <c:axId val="0"/>
      </c:bar3DChart>
      <c:catAx>
        <c:axId val="3775552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 i="1">
                <a:solidFill>
                  <a:srgbClr val="4C4CC4"/>
                </a:solidFill>
              </a:defRPr>
            </a:pPr>
            <a:endParaRPr lang="ru-RU"/>
          </a:p>
        </c:txPr>
        <c:crossAx val="37761408"/>
        <c:crosses val="autoZero"/>
        <c:auto val="1"/>
        <c:lblAlgn val="ctr"/>
        <c:lblOffset val="100"/>
      </c:catAx>
      <c:valAx>
        <c:axId val="37761408"/>
        <c:scaling>
          <c:orientation val="minMax"/>
          <c:max val="7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7755520"/>
        <c:crosses val="autoZero"/>
        <c:crossBetween val="between"/>
        <c:majorUnit val="7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2423397917521574"/>
          <c:y val="0.800162920494214"/>
          <c:w val="0.74372820910988391"/>
          <c:h val="0.11490426502318456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68525809273841E-2"/>
          <c:y val="9.3139270562886664E-2"/>
          <c:w val="0.95031474190726128"/>
          <c:h val="0.7672885574610011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2016г</c:v>
                </c:pt>
              </c:strCache>
            </c:strRef>
          </c:tx>
          <c:spPr>
            <a:solidFill>
              <a:srgbClr val="66FF66"/>
            </a:solidFill>
            <a:ln>
              <a:solidFill>
                <a:srgbClr val="F79646">
                  <a:lumMod val="50000"/>
                </a:srgbClr>
              </a:solidFill>
            </a:ln>
          </c:spPr>
          <c:dPt>
            <c:idx val="7"/>
            <c:spPr>
              <a:solidFill>
                <a:srgbClr val="66FF66"/>
              </a:solidFill>
              <a:ln>
                <a:solidFill>
                  <a:srgbClr val="FF0000"/>
                </a:solidFill>
              </a:ln>
            </c:spPr>
          </c:dPt>
          <c:dLbls>
            <c:dLbl>
              <c:idx val="8"/>
              <c:delete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 БСМП</c:v>
                </c:pt>
                <c:pt idx="6">
                  <c:v>зона РСЦ № 1</c:v>
                </c:pt>
                <c:pt idx="7">
                  <c:v>РБ</c:v>
                </c:pt>
                <c:pt idx="8">
                  <c:v>Целевой показатель</c:v>
                </c:pt>
                <c:pt idx="9">
                  <c:v>РФ 5 мес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25.8</c:v>
                </c:pt>
                <c:pt idx="1">
                  <c:v>32.200000000000003</c:v>
                </c:pt>
                <c:pt idx="2">
                  <c:v>24.5</c:v>
                </c:pt>
                <c:pt idx="3">
                  <c:v>31.7</c:v>
                </c:pt>
                <c:pt idx="4">
                  <c:v>42.1</c:v>
                </c:pt>
                <c:pt idx="5">
                  <c:v>32.6</c:v>
                </c:pt>
                <c:pt idx="6">
                  <c:v>29.5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2017 г.</c:v>
                </c:pt>
              </c:strCache>
            </c:strRef>
          </c:tx>
          <c:spPr>
            <a:solidFill>
              <a:srgbClr val="8E1DFF"/>
            </a:solidFill>
            <a:ln>
              <a:solidFill>
                <a:srgbClr val="F79646">
                  <a:lumMod val="50000"/>
                </a:srgbClr>
              </a:solidFill>
            </a:ln>
          </c:spPr>
          <c:dPt>
            <c:idx val="7"/>
            <c:spPr>
              <a:gradFill>
                <a:gsLst>
                  <a:gs pos="27000">
                    <a:srgbClr val="00B0F0"/>
                  </a:gs>
                  <a:gs pos="41000">
                    <a:sysClr val="window" lastClr="FFFFFF"/>
                  </a:gs>
                  <a:gs pos="60500">
                    <a:sysClr val="window" lastClr="FFFFFF"/>
                  </a:gs>
                  <a:gs pos="71000">
                    <a:srgbClr val="00B050"/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c:spPr>
          </c:dPt>
          <c:dPt>
            <c:idx val="8"/>
            <c:spPr>
              <a:solidFill>
                <a:srgbClr val="FF0000"/>
              </a:solidFill>
              <a:ln>
                <a:solidFill>
                  <a:srgbClr val="F79646">
                    <a:lumMod val="50000"/>
                  </a:srgbClr>
                </a:solidFill>
              </a:ln>
            </c:spPr>
          </c:dPt>
          <c:dPt>
            <c:idx val="9"/>
            <c:spPr>
              <a:gradFill>
                <a:gsLst>
                  <a:gs pos="27000">
                    <a:sysClr val="window" lastClr="FFFFFF"/>
                  </a:gs>
                  <a:gs pos="41000">
                    <a:srgbClr val="0000FF"/>
                  </a:gs>
                  <a:gs pos="60500">
                    <a:srgbClr val="0000FF"/>
                  </a:gs>
                  <a:gs pos="71000">
                    <a:srgbClr val="FF0000"/>
                  </a:gs>
                </a:gsLst>
                <a:lin ang="5400000" scaled="0"/>
              </a:gradFill>
              <a:ln>
                <a:solidFill>
                  <a:srgbClr val="FF0DB4"/>
                </a:solidFill>
              </a:ln>
            </c:spPr>
          </c:dPt>
          <c:dLbls>
            <c:dLbl>
              <c:idx val="1"/>
              <c:layout>
                <c:manualLayout>
                  <c:x val="9.4609332630663078E-3"/>
                  <c:y val="1.4406982508561898E-2"/>
                </c:manualLayout>
              </c:layout>
              <c:showVal val="1"/>
            </c:dLbl>
            <c:dLbl>
              <c:idx val="3"/>
              <c:layout>
                <c:manualLayout>
                  <c:x val="4.0546856841712732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6.7578094736187901E-3"/>
                  <c:y val="4.8023275028539827E-3"/>
                </c:manualLayout>
              </c:layout>
              <c:showVal val="1"/>
            </c:dLbl>
            <c:dLbl>
              <c:idx val="5"/>
              <c:layout>
                <c:manualLayout>
                  <c:x val="6.7578094736187901E-3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4.0546856841712732E-3"/>
                  <c:y val="0"/>
                </c:manualLayout>
              </c:layout>
              <c:showVal val="1"/>
            </c:dLbl>
            <c:dLbl>
              <c:idx val="8"/>
              <c:spPr>
                <a:solidFill>
                  <a:sysClr val="window" lastClr="FFFFFF"/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dLbl>
              <c:idx val="9"/>
              <c:spPr>
                <a:solidFill>
                  <a:sysClr val="window" lastClr="FFFFFF"/>
                </a:solidFill>
                <a:ln>
                  <a:solidFill>
                    <a:sysClr val="window" lastClr="FFFFFF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 БСМП</c:v>
                </c:pt>
                <c:pt idx="6">
                  <c:v>зона РСЦ № 1</c:v>
                </c:pt>
                <c:pt idx="7">
                  <c:v>РБ</c:v>
                </c:pt>
                <c:pt idx="8">
                  <c:v>Целевой показатель</c:v>
                </c:pt>
                <c:pt idx="9">
                  <c:v>РФ 5 мес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28.5</c:v>
                </c:pt>
                <c:pt idx="1">
                  <c:v>32.300000000000011</c:v>
                </c:pt>
                <c:pt idx="2">
                  <c:v>31.4</c:v>
                </c:pt>
                <c:pt idx="3">
                  <c:v>28.7</c:v>
                </c:pt>
                <c:pt idx="4">
                  <c:v>36.5</c:v>
                </c:pt>
                <c:pt idx="5">
                  <c:v>30.9</c:v>
                </c:pt>
                <c:pt idx="6">
                  <c:v>31.2</c:v>
                </c:pt>
                <c:pt idx="7">
                  <c:v>33.9</c:v>
                </c:pt>
                <c:pt idx="8">
                  <c:v>40</c:v>
                </c:pt>
                <c:pt idx="9">
                  <c:v>32.9</c:v>
                </c:pt>
              </c:numCache>
            </c:numRef>
          </c:val>
        </c:ser>
        <c:dLbls/>
        <c:axId val="134202880"/>
        <c:axId val="134204416"/>
      </c:barChart>
      <c:catAx>
        <c:axId val="134202880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200" b="1"/>
            </a:pPr>
            <a:endParaRPr lang="ru-RU"/>
          </a:p>
        </c:txPr>
        <c:crossAx val="134204416"/>
        <c:crosses val="autoZero"/>
        <c:auto val="1"/>
        <c:lblAlgn val="ctr"/>
        <c:lblOffset val="100"/>
      </c:catAx>
      <c:valAx>
        <c:axId val="134204416"/>
        <c:scaling>
          <c:orientation val="minMax"/>
          <c:max val="6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4202880"/>
        <c:crosses val="autoZero"/>
        <c:crossBetween val="between"/>
        <c:majorUnit val="17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2735316503869079"/>
          <c:y val="6.3940532816345763E-2"/>
          <c:w val="0.37846180762783233"/>
          <c:h val="9.8464729929579733E-2"/>
        </c:manualLayout>
      </c:layout>
      <c:spPr>
        <a:solidFill>
          <a:sysClr val="window" lastClr="FFFFFF"/>
        </a:solidFill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"/>
      <c:perspective val="20"/>
    </c:view3D>
    <c:plotArea>
      <c:layout>
        <c:manualLayout>
          <c:layoutTarget val="inner"/>
          <c:xMode val="edge"/>
          <c:yMode val="edge"/>
          <c:x val="9.189041642052823E-4"/>
          <c:y val="6.7909121208754572E-2"/>
          <c:w val="0.93843739584490427"/>
          <c:h val="0.811725567907420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коронарография</c:v>
                </c:pt>
              </c:strCache>
            </c:strRef>
          </c:tx>
          <c:explosion val="6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00FF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0.1024159365669817"/>
                  <c:y val="1.9596588033428428E-2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0.1061102840452907"/>
                  <c:y val="0.13148724215827873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3971229692435155"/>
                  <c:y val="-0.22580083694404324"/>
                </c:manualLayout>
              </c:layout>
              <c:spPr>
                <a:solidFill>
                  <a:srgbClr val="0000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8.1809446778314476E-2"/>
                  <c:y val="-0.29980279968892354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0.13085439912652094"/>
                  <c:y val="0.11366021059388463"/>
                </c:manualLayout>
              </c:layout>
              <c:spPr>
                <a:solidFill>
                  <a:srgbClr val="C00000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5"/>
              <c:layout>
                <c:manualLayout>
                  <c:x val="0.18531218737369229"/>
                  <c:y val="4.493235319532390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г. Октябрьский</c:v>
                </c:pt>
                <c:pt idx="1">
                  <c:v>г. Белорецк</c:v>
                </c:pt>
                <c:pt idx="2">
                  <c:v>ГКБ № 18</c:v>
                </c:pt>
                <c:pt idx="3">
                  <c:v>г. Туймазы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</c:v>
                </c:pt>
                <c:pt idx="1">
                  <c:v>65</c:v>
                </c:pt>
                <c:pt idx="2">
                  <c:v>145</c:v>
                </c:pt>
                <c:pt idx="3">
                  <c:v>128</c:v>
                </c:pt>
                <c:pt idx="4">
                  <c:v>316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0"/>
      <c:perspective val="20"/>
    </c:view3D>
    <c:plotArea>
      <c:layout>
        <c:manualLayout>
          <c:layoutTarget val="inner"/>
          <c:xMode val="edge"/>
          <c:yMode val="edge"/>
          <c:x val="8.603944136456522E-3"/>
          <c:y val="8.759522933542202E-2"/>
          <c:w val="0.93122194986450157"/>
          <c:h val="0.804310730048123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стентирования</c:v>
                </c:pt>
              </c:strCache>
            </c:strRef>
          </c:tx>
          <c:explosion val="6"/>
          <c:dPt>
            <c:idx val="0"/>
            <c:spPr>
              <a:solidFill>
                <a:srgbClr val="00FFCC"/>
              </a:solidFill>
            </c:spPr>
          </c:dPt>
          <c:dPt>
            <c:idx val="1"/>
            <c:spPr>
              <a:solidFill>
                <a:srgbClr val="CC00CC"/>
              </a:solidFill>
            </c:spPr>
          </c:dPt>
          <c:dPt>
            <c:idx val="2"/>
            <c:spPr>
              <a:solidFill>
                <a:srgbClr val="00FFFF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AD5BFF"/>
              </a:solidFill>
            </c:spPr>
          </c:dPt>
          <c:dLbls>
            <c:dLbl>
              <c:idx val="0"/>
              <c:layout>
                <c:manualLayout>
                  <c:x val="4.5173850535984356E-2"/>
                  <c:y val="0"/>
                </c:manualLayout>
              </c:layout>
              <c:spPr>
                <a:solidFill>
                  <a:srgbClr val="00FFCC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4.928717688653856E-2"/>
                  <c:y val="8.5852285430408751E-2"/>
                </c:manualLayout>
              </c:layout>
              <c:spPr>
                <a:solidFill>
                  <a:srgbClr val="CC00CC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1052107958818408"/>
                  <c:y val="-0.16995809217012575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-4.3818805781732376E-2"/>
                  <c:y val="-0.27038341525690096"/>
                </c:manualLayout>
              </c:layout>
              <c:spPr>
                <a:solidFill>
                  <a:srgbClr val="FFC000"/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0.17967860866484983"/>
                  <c:y val="0.12345209525893927"/>
                </c:manualLayout>
              </c:layout>
              <c:spPr>
                <a:solidFill>
                  <a:srgbClr val="AD5B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5"/>
              <c:layout>
                <c:manualLayout>
                  <c:x val="0.19761801149344971"/>
                  <c:y val="3.9462936446615464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г. Октябрьский</c:v>
                </c:pt>
                <c:pt idx="1">
                  <c:v>г. Белорецк</c:v>
                </c:pt>
                <c:pt idx="2">
                  <c:v>ГКБ № 18</c:v>
                </c:pt>
                <c:pt idx="3">
                  <c:v>г. Туймазы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</c:v>
                </c:pt>
                <c:pt idx="1">
                  <c:v>22</c:v>
                </c:pt>
                <c:pt idx="2">
                  <c:v>47</c:v>
                </c:pt>
                <c:pt idx="3">
                  <c:v>53</c:v>
                </c:pt>
                <c:pt idx="4">
                  <c:v>154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3.346816657395757E-2"/>
          <c:y val="1.7112296164623695E-3"/>
        </c:manualLayout>
      </c:layout>
      <c:txPr>
        <a:bodyPr/>
        <a:lstStyle/>
        <a:p>
          <a:pPr>
            <a:defRPr sz="1400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БСМП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7.1391230618846793E-2"/>
                  <c:y val="0.11928458566332137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2396605403632403"/>
                  <c:y val="7.042273076798998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ИИ</c:v>
                </c:pt>
                <c:pt idx="1">
                  <c:v>ГИ</c:v>
                </c:pt>
                <c:pt idx="2">
                  <c:v>ТИА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448</c:v>
                </c:pt>
                <c:pt idx="1">
                  <c:v>138</c:v>
                </c:pt>
                <c:pt idx="2">
                  <c:v>80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6.0334724869982237E-3"/>
          <c:y val="1.7112296164623695E-3"/>
        </c:manualLayout>
      </c:layout>
      <c:txPr>
        <a:bodyPr/>
        <a:lstStyle/>
        <a:p>
          <a:pPr>
            <a:defRPr sz="1400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ПСО № 4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0.13311929231450528"/>
                  <c:y val="0.11928458566332137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2396605403632403"/>
                  <c:y val="7.042273076798998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ИИ</c:v>
                </c:pt>
                <c:pt idx="1">
                  <c:v>ГИ</c:v>
                </c:pt>
                <c:pt idx="2">
                  <c:v>ТИА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211</c:v>
                </c:pt>
                <c:pt idx="1">
                  <c:v>47</c:v>
                </c:pt>
                <c:pt idx="2">
                  <c:v>35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6.0334724869982237E-3"/>
          <c:y val="1.7112296164623695E-3"/>
        </c:manualLayout>
      </c:layout>
      <c:txPr>
        <a:bodyPr/>
        <a:lstStyle/>
        <a:p>
          <a:pPr>
            <a:defRPr sz="1400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ПСО № 2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0.14808632207682798"/>
                  <c:y val="0.10948629164660718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2396605403632403"/>
                  <c:y val="7.042273076798998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ИИ</c:v>
                </c:pt>
                <c:pt idx="1">
                  <c:v>ГИ</c:v>
                </c:pt>
                <c:pt idx="2">
                  <c:v>ТИА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161</c:v>
                </c:pt>
                <c:pt idx="1">
                  <c:v>40</c:v>
                </c:pt>
                <c:pt idx="2">
                  <c:v>59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6.0334724869982237E-3"/>
          <c:y val="1.7112296164623695E-3"/>
        </c:manualLayout>
      </c:layout>
      <c:txPr>
        <a:bodyPr/>
        <a:lstStyle/>
        <a:p>
          <a:pPr>
            <a:defRPr sz="1400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ПСО № 3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7.8250444193619817E-2"/>
                  <c:y val="6.0494821563036198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2396605403632403"/>
                  <c:y val="7.042273076798998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ИИ</c:v>
                </c:pt>
                <c:pt idx="1">
                  <c:v>ГИ</c:v>
                </c:pt>
                <c:pt idx="2">
                  <c:v>ТИА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719</c:v>
                </c:pt>
                <c:pt idx="1">
                  <c:v>100</c:v>
                </c:pt>
                <c:pt idx="2">
                  <c:v>168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rgbClr val="0000FF"/>
                </a:solidFill>
              </a:defRPr>
            </a:pPr>
            <a:r>
              <a:rPr lang="ru-RU" sz="1400" dirty="0"/>
              <a:t>ПСО № </a:t>
            </a:r>
            <a:r>
              <a:rPr lang="ru-RU" sz="1400" dirty="0" smtClean="0"/>
              <a:t>12</a:t>
            </a:r>
            <a:endParaRPr lang="ru-RU" sz="1400" dirty="0"/>
          </a:p>
        </c:rich>
      </c:tx>
      <c:layout>
        <c:manualLayout>
          <c:xMode val="edge"/>
          <c:yMode val="edge"/>
          <c:x val="1.9750819530477901E-2"/>
          <c:y val="1.7112296164623695E-3"/>
        </c:manualLayout>
      </c:layout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ПСО № 12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0.16055398640146468"/>
                  <c:y val="0.11928458566332137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0338991288944571"/>
                  <c:y val="7.0422730807688044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ИИ</c:v>
                </c:pt>
                <c:pt idx="1">
                  <c:v>ГИ</c:v>
                </c:pt>
                <c:pt idx="2">
                  <c:v>ТИА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171</c:v>
                </c:pt>
                <c:pt idx="1">
                  <c:v>35</c:v>
                </c:pt>
                <c:pt idx="2">
                  <c:v>16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096298432616171E-2"/>
          <c:y val="2.1306317308062327E-2"/>
          <c:w val="0.95399311023622069"/>
          <c:h val="0.867569657193702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2016г.</c:v>
                </c:pt>
              </c:strCache>
            </c:strRef>
          </c:tx>
          <c:spPr>
            <a:solidFill>
              <a:srgbClr val="9021FF"/>
            </a:solidFill>
            <a:ln w="3175">
              <a:solidFill>
                <a:srgbClr val="5BF37F"/>
              </a:solidFill>
            </a:ln>
          </c:spPr>
          <c:dPt>
            <c:idx val="0"/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1.1277119951713175E-3"/>
                  <c:y val="1.3441203883535955E-2"/>
                </c:manualLayout>
              </c:layout>
              <c:showVal val="1"/>
            </c:dLbl>
            <c:dLbl>
              <c:idx val="3"/>
              <c:layout>
                <c:manualLayout>
                  <c:x val="-9.3641499890347816E-3"/>
                  <c:y val="1.7454055977061955E-2"/>
                </c:manualLayout>
              </c:layout>
              <c:showVal val="1"/>
            </c:dLbl>
            <c:dLbl>
              <c:idx val="4"/>
              <c:layout>
                <c:manualLayout>
                  <c:x val="-6.5659322264313277E-3"/>
                  <c:y val="2.006495910546547E-2"/>
                </c:manualLayout>
              </c:layout>
              <c:showVal val="1"/>
            </c:dLbl>
            <c:dLbl>
              <c:idx val="5"/>
              <c:layout>
                <c:manualLayout>
                  <c:x val="-8.1004107925882439E-3"/>
                  <c:y val="5.509229860172952E-3"/>
                </c:manualLayout>
              </c:layout>
              <c:showVal val="1"/>
            </c:dLbl>
            <c:dLbl>
              <c:idx val="6"/>
              <c:layout>
                <c:manualLayout>
                  <c:x val="-2.0027062288134794E-3"/>
                  <c:y val="-2.2126795372495866E-4"/>
                </c:manualLayout>
              </c:layout>
              <c:showVal val="1"/>
            </c:dLbl>
            <c:dLbl>
              <c:idx val="7"/>
              <c:layout>
                <c:manualLayout>
                  <c:x val="-8.0264142763155268E-3"/>
                  <c:y val="4.9868731363034175E-3"/>
                </c:manualLayout>
              </c:layout>
              <c:showVal val="1"/>
            </c:dLbl>
            <c:dLbl>
              <c:idx val="8"/>
              <c:layout>
                <c:manualLayout>
                  <c:x val="1.3562445396474525E-3"/>
                  <c:y val="4.4482941842581541E-3"/>
                </c:manualLayout>
              </c:layout>
              <c:showVal val="1"/>
            </c:dLbl>
            <c:dLbl>
              <c:idx val="9"/>
              <c:layout>
                <c:manualLayout>
                  <c:x val="-1.3562445396473534E-3"/>
                  <c:y val="4.4482941842581541E-3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ЦП</c:v>
                </c:pt>
                <c:pt idx="1">
                  <c:v>РФ 5 мес. </c:v>
                </c:pt>
                <c:pt idx="2">
                  <c:v>РБ</c:v>
                </c:pt>
                <c:pt idx="3">
                  <c:v>ПСО № 1 г. Октябрьский </c:v>
                </c:pt>
                <c:pt idx="4">
                  <c:v>ПСО № 2 г. Белорецк</c:v>
                </c:pt>
                <c:pt idx="5">
                  <c:v>ПСО № 3 ГКБ № 18 г. Уфа</c:v>
                </c:pt>
                <c:pt idx="6">
                  <c:v>ПСО № 4 г. Туймазы</c:v>
                </c:pt>
                <c:pt idx="7">
                  <c:v>ПСО № 12 г. Белебей</c:v>
                </c:pt>
                <c:pt idx="8">
                  <c:v>РСЦ № 1  БСМП</c:v>
                </c:pt>
                <c:pt idx="9">
                  <c:v>зона РСЦ № 1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3">
                  <c:v>3.2</c:v>
                </c:pt>
                <c:pt idx="4">
                  <c:v>6.4</c:v>
                </c:pt>
                <c:pt idx="5">
                  <c:v>4.8</c:v>
                </c:pt>
                <c:pt idx="6">
                  <c:v>0.8</c:v>
                </c:pt>
                <c:pt idx="7">
                  <c:v>0.70000000000000007</c:v>
                </c:pt>
                <c:pt idx="8">
                  <c:v>6.7</c:v>
                </c:pt>
                <c:pt idx="9">
                  <c:v>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2017г.</c:v>
                </c:pt>
              </c:strCache>
            </c:strRef>
          </c:tx>
          <c:spPr>
            <a:solidFill>
              <a:srgbClr val="66FF33"/>
            </a:solidFill>
            <a:ln w="3175">
              <a:solidFill>
                <a:srgbClr val="5BF37F"/>
              </a:solidFill>
            </a:ln>
          </c:spPr>
          <c:dPt>
            <c:idx val="0"/>
            <c:spPr>
              <a:solidFill>
                <a:srgbClr val="FF0000"/>
              </a:solidFill>
              <a:ln w="3175">
                <a:solidFill>
                  <a:srgbClr val="5BF37F"/>
                </a:solidFill>
              </a:ln>
            </c:spPr>
          </c:dPt>
          <c:dPt>
            <c:idx val="1"/>
            <c:spPr>
              <a:gradFill>
                <a:gsLst>
                  <a:gs pos="27000">
                    <a:sysClr val="window" lastClr="FFFFFF"/>
                  </a:gs>
                  <a:gs pos="41000">
                    <a:srgbClr val="0000FF"/>
                  </a:gs>
                  <a:gs pos="60500">
                    <a:srgbClr val="0000FF"/>
                  </a:gs>
                  <a:gs pos="71000">
                    <a:srgbClr val="FF0000"/>
                  </a:gs>
                </a:gsLst>
                <a:lin ang="5400000" scaled="0"/>
              </a:gradFill>
              <a:ln w="3175">
                <a:solidFill>
                  <a:srgbClr val="5BF37F"/>
                </a:solidFill>
              </a:ln>
            </c:spPr>
          </c:dPt>
          <c:dPt>
            <c:idx val="2"/>
            <c:spPr>
              <a:gradFill>
                <a:gsLst>
                  <a:gs pos="27000">
                    <a:srgbClr val="00B0F0"/>
                  </a:gs>
                  <a:gs pos="41000">
                    <a:sysClr val="window" lastClr="FFFFFF"/>
                  </a:gs>
                  <a:gs pos="60500">
                    <a:sysClr val="window" lastClr="FFFFFF"/>
                  </a:gs>
                  <a:gs pos="71000">
                    <a:srgbClr val="00B050"/>
                  </a:gs>
                </a:gsLst>
                <a:lin ang="5400000" scaled="0"/>
              </a:gradFill>
              <a:ln w="3175">
                <a:solidFill>
                  <a:srgbClr val="5BF37F"/>
                </a:solidFill>
              </a:ln>
            </c:spPr>
          </c:dPt>
          <c:dLbls>
            <c:dLbl>
              <c:idx val="0"/>
              <c:layout>
                <c:manualLayout>
                  <c:x val="1.641201585817221E-3"/>
                  <c:y val="-2.5012113782382283E-2"/>
                </c:manualLayout>
              </c:layout>
              <c:showVal val="1"/>
            </c:dLbl>
            <c:dLbl>
              <c:idx val="1"/>
              <c:layout>
                <c:manualLayout>
                  <c:x val="7.6376857854786398E-4"/>
                  <c:y val="1.7923122968714483E-2"/>
                </c:manualLayout>
              </c:layout>
              <c:spPr>
                <a:noFill/>
                <a:ln>
                  <a:solidFill>
                    <a:sysClr val="window" lastClr="FFFFFF"/>
                  </a:solidFill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3888888888888909E-3"/>
                  <c:y val="2.3608098135332028E-3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4.2919266179863875E-3"/>
                  <c:y val="1.9880372409787996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1.0849956317178826E-2"/>
                  <c:y val="2.6689765105548918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2.7777777777777835E-3"/>
                  <c:y val="4.7216196270664064E-3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4.1939993547694294E-3"/>
                  <c:y val="1.7121729496778842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7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dLbl>
              <c:idx val="8"/>
              <c:layout>
                <c:manualLayout>
                  <c:x val="1.4117758121368509E-3"/>
                  <c:y val="1.8132227821313077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9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ЦП</c:v>
                </c:pt>
                <c:pt idx="1">
                  <c:v>РФ 5 мес. </c:v>
                </c:pt>
                <c:pt idx="2">
                  <c:v>РБ</c:v>
                </c:pt>
                <c:pt idx="3">
                  <c:v>ПСО № 1 г. Октябрьский </c:v>
                </c:pt>
                <c:pt idx="4">
                  <c:v>ПСО № 2 г. Белорецк</c:v>
                </c:pt>
                <c:pt idx="5">
                  <c:v>ПСО № 3 ГКБ № 18 г. Уфа</c:v>
                </c:pt>
                <c:pt idx="6">
                  <c:v>ПСО № 4 г. Туймазы</c:v>
                </c:pt>
                <c:pt idx="7">
                  <c:v>ПСО № 12 г. Белебей</c:v>
                </c:pt>
                <c:pt idx="8">
                  <c:v>РСЦ № 1  БСМП</c:v>
                </c:pt>
                <c:pt idx="9">
                  <c:v>зона РСЦ № 1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</c:v>
                </c:pt>
                <c:pt idx="1">
                  <c:v>3.2</c:v>
                </c:pt>
                <c:pt idx="2">
                  <c:v>3.63</c:v>
                </c:pt>
                <c:pt idx="3">
                  <c:v>0.5</c:v>
                </c:pt>
                <c:pt idx="4">
                  <c:v>3.1</c:v>
                </c:pt>
                <c:pt idx="5">
                  <c:v>7.1</c:v>
                </c:pt>
                <c:pt idx="6">
                  <c:v>0.9</c:v>
                </c:pt>
                <c:pt idx="7">
                  <c:v>1.8</c:v>
                </c:pt>
                <c:pt idx="8">
                  <c:v>6.7</c:v>
                </c:pt>
                <c:pt idx="9">
                  <c:v>4.8</c:v>
                </c:pt>
              </c:numCache>
            </c:numRef>
          </c:val>
        </c:ser>
        <c:dLbls/>
        <c:axId val="136323840"/>
        <c:axId val="136325376"/>
      </c:barChart>
      <c:catAx>
        <c:axId val="136323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6325376"/>
        <c:crosses val="autoZero"/>
        <c:auto val="1"/>
        <c:lblAlgn val="ctr"/>
        <c:lblOffset val="100"/>
      </c:catAx>
      <c:valAx>
        <c:axId val="136325376"/>
        <c:scaling>
          <c:orientation val="minMax"/>
          <c:max val="1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6323840"/>
        <c:crosses val="autoZero"/>
        <c:crossBetween val="between"/>
        <c:majorUnit val="18"/>
        <c:minorUnit val="1"/>
      </c:valAx>
    </c:plotArea>
    <c:legend>
      <c:legendPos val="t"/>
      <c:layout>
        <c:manualLayout>
          <c:xMode val="edge"/>
          <c:yMode val="edge"/>
          <c:x val="0.55172892879214253"/>
          <c:y val="3.0701636096611348E-2"/>
          <c:w val="0.34194299437222597"/>
          <c:h val="0.11269595699094966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7D00F-B32A-41FB-88C3-1D46C84F3A3F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3C578-1A5E-4A2B-97B6-9840C2C206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27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0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15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27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2948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686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59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07B10-5C7C-4540-8376-DC9A92822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02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CAcQjRw&amp;url=http://skibindenis.ru/page-4.html&amp;ei=LjrLVL7VCseAUdPhgpAH&amp;bvm=bv.84607526,d.d24&amp;psig=AFQjCNEgPFXz1kVlUVJVbVoFYmHNz7LPRg&amp;ust=1422691126704849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9512" y="5575476"/>
            <a:ext cx="1118498" cy="1118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00FF"/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Блок-схема: несколько документов 2"/>
          <p:cNvSpPr/>
          <p:nvPr/>
        </p:nvSpPr>
        <p:spPr>
          <a:xfrm>
            <a:off x="107504" y="116632"/>
            <a:ext cx="8928991" cy="4571542"/>
          </a:xfrm>
          <a:prstGeom prst="flowChartMultidocumen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Анализ деятельности</a:t>
            </a:r>
            <a:endParaRPr lang="ru-RU" sz="4800" b="1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48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РСЦ № 1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endParaRPr lang="ru-RU" sz="4800" b="1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48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за </a:t>
            </a:r>
            <a:r>
              <a:rPr lang="ru-RU" sz="4800" b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6 мес. 2017 года</a:t>
            </a:r>
            <a:endParaRPr lang="ru-RU" sz="4800" b="1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1999" y="4581128"/>
            <a:ext cx="4537290" cy="2142741"/>
          </a:xfrm>
          <a:prstGeom prst="round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  <a:tileRect/>
          </a:gra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И.М. </a:t>
            </a:r>
            <a:r>
              <a:rPr lang="ru-RU" sz="2800" b="1" dirty="0" err="1" smtClean="0"/>
              <a:t>Карамова</a:t>
            </a:r>
            <a:endParaRPr lang="ru-RU" sz="2800" b="1" dirty="0" smtClean="0"/>
          </a:p>
          <a:p>
            <a:r>
              <a:rPr lang="ru-RU" b="1" dirty="0" smtClean="0"/>
              <a:t>Главный врач  ГБУЗ РБ БСМП г. Уфа, д.м.н., профессор</a:t>
            </a:r>
          </a:p>
          <a:p>
            <a:r>
              <a:rPr lang="ru-RU" b="1" dirty="0" smtClean="0"/>
              <a:t>июль 2017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6337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508364319"/>
              </p:ext>
            </p:extLst>
          </p:nvPr>
        </p:nvGraphicFramePr>
        <p:xfrm>
          <a:off x="-252536" y="1124744"/>
          <a:ext cx="9396536" cy="5030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75261"/>
            <a:ext cx="8352928" cy="1015663"/>
          </a:xfrm>
          <a:prstGeom prst="rect">
            <a:avLst/>
          </a:prstGeom>
          <a:solidFill>
            <a:schemeClr val="bg1"/>
          </a:solidFill>
          <a:ln>
            <a:solidFill>
              <a:srgbClr val="0EE06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Доля больных, независимых в повседневной жизни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к концу стационарного лечения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после перенесённого ОНМК, %  </a:t>
            </a:r>
            <a:endParaRPr lang="ru-RU" sz="20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5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9024826"/>
              </p:ext>
            </p:extLst>
          </p:nvPr>
        </p:nvGraphicFramePr>
        <p:xfrm>
          <a:off x="179512" y="0"/>
          <a:ext cx="8856984" cy="370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6984"/>
              </a:tblGrid>
              <a:tr h="251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Зона ответственности</a:t>
                      </a:r>
                      <a:r>
                        <a:rPr lang="ru-RU" sz="24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РСЦ № 1 ГБУЗ РБ БСМП г. Уфа по ОКС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5803689"/>
              </p:ext>
            </p:extLst>
          </p:nvPr>
        </p:nvGraphicFramePr>
        <p:xfrm>
          <a:off x="5364088" y="692696"/>
          <a:ext cx="3424981" cy="5724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4981"/>
              </a:tblGrid>
              <a:tr h="58198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solidFill>
                            <a:srgbClr val="CC00CC"/>
                          </a:solidFill>
                          <a:effectLst/>
                        </a:rPr>
                        <a:t>   </a:t>
                      </a:r>
                      <a:r>
                        <a:rPr lang="ru-RU" sz="2400" b="1" u="none" strike="noStrike" dirty="0" smtClean="0">
                          <a:solidFill>
                            <a:srgbClr val="FF1DB9"/>
                          </a:solidFill>
                          <a:effectLst/>
                        </a:rPr>
                        <a:t>ПЕРВИЧНОЕ ЧКВ</a:t>
                      </a:r>
                      <a:endParaRPr lang="ru-RU" sz="2400" b="1" i="0" u="none" strike="noStrike" dirty="0" smtClean="0">
                        <a:solidFill>
                          <a:srgbClr val="FF1DB9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sng" strike="noStrike" dirty="0" smtClean="0">
                          <a:solidFill>
                            <a:srgbClr val="6600FF"/>
                          </a:solidFill>
                          <a:effectLst/>
                        </a:rPr>
                        <a:t>ПОНЕДЕЛЬНИК, ПЯТНИЦА</a:t>
                      </a:r>
                      <a:endParaRPr lang="ru-RU" sz="1800" b="1" i="0" u="sng" strike="noStrike" dirty="0">
                        <a:solidFill>
                          <a:srgbClr val="66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г. Уфа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Архангельский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Бирский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Благоварский</a:t>
                      </a:r>
                      <a:endParaRPr lang="ru-RU" sz="1800" b="1" i="0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Благовещенский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Буздякский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Давлекановский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Иглинский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Кармаскалинский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Кушнаренковский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Чекмагушевский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Нуримановский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Чишминский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Уфимский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C:\Users\1\Desktop\РСЦ 1 ИТОГИ 2016\рсц_чк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5"/>
            <a:ext cx="4248472" cy="547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1944710"/>
              </p:ext>
            </p:extLst>
          </p:nvPr>
        </p:nvGraphicFramePr>
        <p:xfrm>
          <a:off x="107504" y="432386"/>
          <a:ext cx="4277072" cy="980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7072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6600FF"/>
                          </a:solidFill>
                          <a:effectLst/>
                        </a:rPr>
                        <a:t>Приказ МЗ РБ " 2282-Д  от 26.07.2016 г.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baseline="0" dirty="0" smtClean="0">
                          <a:solidFill>
                            <a:srgbClr val="6600FF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rgbClr val="6600FF"/>
                          </a:solidFill>
                          <a:effectLst/>
                        </a:rPr>
                        <a:t>"О совершенствовании организации оказания медицинской</a:t>
                      </a:r>
                      <a:r>
                        <a:rPr lang="ru-RU" sz="1600" b="1" u="none" strike="noStrike" baseline="0" dirty="0" smtClean="0">
                          <a:solidFill>
                            <a:srgbClr val="6600FF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rgbClr val="6600FF"/>
                          </a:solidFill>
                          <a:effectLst/>
                        </a:rPr>
                        <a:t> помощи больным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6600FF"/>
                          </a:solidFill>
                          <a:effectLst/>
                        </a:rPr>
                        <a:t>с сердечно-сосудистыми</a:t>
                      </a:r>
                      <a:r>
                        <a:rPr lang="ru-RU" sz="1600" b="1" u="none" strike="noStrike" baseline="0" dirty="0" smtClean="0">
                          <a:solidFill>
                            <a:srgbClr val="6600FF"/>
                          </a:solidFill>
                          <a:effectLst/>
                        </a:rPr>
                        <a:t> заболеваниями </a:t>
                      </a:r>
                      <a:r>
                        <a:rPr lang="ru-RU" sz="1600" b="1" u="none" strike="noStrike" dirty="0" smtClean="0">
                          <a:solidFill>
                            <a:srgbClr val="6600FF"/>
                          </a:solidFill>
                          <a:effectLst/>
                        </a:rPr>
                        <a:t>в РБ"</a:t>
                      </a:r>
                      <a:endParaRPr lang="ru-RU" sz="1600" b="1" i="0" u="none" strike="noStrike" dirty="0" smtClean="0">
                        <a:solidFill>
                          <a:srgbClr val="6600FF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102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3865123"/>
              </p:ext>
            </p:extLst>
          </p:nvPr>
        </p:nvGraphicFramePr>
        <p:xfrm>
          <a:off x="179512" y="0"/>
          <a:ext cx="8856984" cy="370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6984"/>
              </a:tblGrid>
              <a:tr h="251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Зона ответственности</a:t>
                      </a:r>
                      <a:r>
                        <a:rPr lang="ru-RU" sz="24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РСЦ № 1 ГБУЗ РБ БСМП г. Уфа по ОКС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1037512"/>
              </p:ext>
            </p:extLst>
          </p:nvPr>
        </p:nvGraphicFramePr>
        <p:xfrm>
          <a:off x="107504" y="432386"/>
          <a:ext cx="4277072" cy="980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7072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6600FF"/>
                          </a:solidFill>
                          <a:effectLst/>
                        </a:rPr>
                        <a:t>Приказ МЗ РБ " 2282-Д  от 26.07.2016 г.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baseline="0" dirty="0" smtClean="0">
                          <a:solidFill>
                            <a:srgbClr val="6600FF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rgbClr val="6600FF"/>
                          </a:solidFill>
                          <a:effectLst/>
                        </a:rPr>
                        <a:t>"О совершенствовании организации оказания медицинской</a:t>
                      </a:r>
                      <a:r>
                        <a:rPr lang="ru-RU" sz="1600" b="1" u="none" strike="noStrike" baseline="0" dirty="0" smtClean="0">
                          <a:solidFill>
                            <a:srgbClr val="6600FF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rgbClr val="6600FF"/>
                          </a:solidFill>
                          <a:effectLst/>
                        </a:rPr>
                        <a:t> помощи больным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6600FF"/>
                          </a:solidFill>
                          <a:effectLst/>
                        </a:rPr>
                        <a:t>с сердечно-сосудистыми</a:t>
                      </a:r>
                      <a:r>
                        <a:rPr lang="ru-RU" sz="1600" b="1" u="none" strike="noStrike" baseline="0" dirty="0" smtClean="0">
                          <a:solidFill>
                            <a:srgbClr val="6600FF"/>
                          </a:solidFill>
                          <a:effectLst/>
                        </a:rPr>
                        <a:t> заболеваниями </a:t>
                      </a:r>
                      <a:r>
                        <a:rPr lang="ru-RU" sz="1600" b="1" u="none" strike="noStrike" dirty="0" smtClean="0">
                          <a:solidFill>
                            <a:srgbClr val="6600FF"/>
                          </a:solidFill>
                          <a:effectLst/>
                        </a:rPr>
                        <a:t>в РБ"</a:t>
                      </a:r>
                      <a:endParaRPr lang="ru-RU" sz="1600" b="1" i="0" u="none" strike="noStrike" dirty="0" smtClean="0">
                        <a:solidFill>
                          <a:srgbClr val="6600FF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4861809"/>
              </p:ext>
            </p:extLst>
          </p:nvPr>
        </p:nvGraphicFramePr>
        <p:xfrm>
          <a:off x="4474468" y="458952"/>
          <a:ext cx="4680520" cy="6399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520"/>
              </a:tblGrid>
              <a:tr h="20787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solidFill>
                            <a:srgbClr val="6600FF"/>
                          </a:solidFill>
                          <a:effectLst/>
                        </a:rPr>
                        <a:t>   </a:t>
                      </a:r>
                      <a:r>
                        <a:rPr lang="ru-RU" sz="2400" b="1" u="none" strike="noStrike" dirty="0" smtClean="0">
                          <a:solidFill>
                            <a:srgbClr val="FF1DB9"/>
                          </a:solidFill>
                          <a:effectLst/>
                        </a:rPr>
                        <a:t>ОТСРОЧЕННОЕ ЧКВ</a:t>
                      </a:r>
                      <a:endParaRPr lang="ru-RU" sz="2400" b="1" i="0" u="none" strike="noStrike" dirty="0" smtClean="0">
                        <a:solidFill>
                          <a:srgbClr val="FF1DB9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sng" strike="noStrike" dirty="0" smtClean="0">
                          <a:solidFill>
                            <a:srgbClr val="6600FF"/>
                          </a:solidFill>
                          <a:effectLst/>
                        </a:rPr>
                        <a:t>РСЦ </a:t>
                      </a:r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№ 1 ГБУЗ РБ БСМП г. Уфа</a:t>
                      </a:r>
                      <a:endParaRPr lang="ru-RU" sz="1300" b="1" i="0" u="sng" strike="noStrike" dirty="0">
                        <a:solidFill>
                          <a:srgbClr val="66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Ленинский </a:t>
                      </a:r>
                      <a:r>
                        <a:rPr lang="ru-RU" sz="1300" b="1" u="none" strike="noStrike" dirty="0" smtClean="0">
                          <a:effectLst/>
                        </a:rPr>
                        <a:t>район – </a:t>
                      </a:r>
                      <a:r>
                        <a:rPr lang="ru-RU" sz="1300" b="1" u="none" strike="noStrike" dirty="0" err="1" smtClean="0">
                          <a:effectLst/>
                        </a:rPr>
                        <a:t>пол-ка</a:t>
                      </a:r>
                      <a:r>
                        <a:rPr lang="ru-RU" sz="1300" b="1" u="none" strike="noStrike" dirty="0" smtClean="0">
                          <a:effectLst/>
                        </a:rPr>
                        <a:t> </a:t>
                      </a:r>
                      <a:r>
                        <a:rPr lang="ru-RU" sz="1300" b="1" u="none" strike="noStrike" dirty="0">
                          <a:effectLst/>
                        </a:rPr>
                        <a:t>№ 44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 err="1">
                          <a:effectLst/>
                        </a:rPr>
                        <a:t>Демский</a:t>
                      </a:r>
                      <a:r>
                        <a:rPr lang="ru-RU" sz="1300" b="1" u="none" strike="noStrike" dirty="0">
                          <a:effectLst/>
                        </a:rPr>
                        <a:t> </a:t>
                      </a:r>
                      <a:r>
                        <a:rPr lang="ru-RU" sz="1300" b="1" u="none" strike="noStrike" dirty="0" smtClean="0">
                          <a:effectLst/>
                        </a:rPr>
                        <a:t>район – </a:t>
                      </a:r>
                      <a:r>
                        <a:rPr lang="ru-RU" sz="1300" b="1" u="none" strike="noStrike" dirty="0" err="1" smtClean="0">
                          <a:effectLst/>
                        </a:rPr>
                        <a:t>пол-ка</a:t>
                      </a:r>
                      <a:r>
                        <a:rPr lang="ru-RU" sz="1300" b="1" u="none" strike="noStrike" dirty="0" smtClean="0">
                          <a:effectLst/>
                        </a:rPr>
                        <a:t> </a:t>
                      </a:r>
                      <a:r>
                        <a:rPr lang="ru-RU" sz="1300" b="1" u="none" strike="noStrike" dirty="0">
                          <a:effectLst/>
                        </a:rPr>
                        <a:t>№ 47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Кировский </a:t>
                      </a:r>
                      <a:r>
                        <a:rPr lang="ru-RU" sz="1300" b="1" u="none" strike="noStrike" dirty="0" smtClean="0">
                          <a:effectLst/>
                        </a:rPr>
                        <a:t>район – </a:t>
                      </a:r>
                      <a:r>
                        <a:rPr lang="ru-RU" sz="1300" b="1" u="none" strike="noStrike" dirty="0" err="1" smtClean="0">
                          <a:effectLst/>
                        </a:rPr>
                        <a:t>пол-ка</a:t>
                      </a:r>
                      <a:r>
                        <a:rPr lang="ru-RU" sz="1300" b="1" u="none" strike="noStrike" dirty="0" smtClean="0">
                          <a:effectLst/>
                        </a:rPr>
                        <a:t> </a:t>
                      </a:r>
                      <a:r>
                        <a:rPr lang="ru-RU" sz="1300" b="1" u="none" strike="noStrike" dirty="0">
                          <a:effectLst/>
                        </a:rPr>
                        <a:t>№ 1, 46, 52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ПСО № 1 РБ ГБ № 1 г. Октябрьский</a:t>
                      </a:r>
                      <a:endParaRPr lang="ru-RU" sz="1300" b="1" i="0" u="sng" strike="noStrike" dirty="0">
                        <a:solidFill>
                          <a:srgbClr val="66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ГБУЗ РБ ГБ № 1 </a:t>
                      </a:r>
                      <a:r>
                        <a:rPr lang="ru-RU" sz="1300" b="1" u="none" strike="noStrike" dirty="0" err="1">
                          <a:effectLst/>
                        </a:rPr>
                        <a:t>г.Октябрьский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effectLst/>
                        </a:rPr>
                        <a:t>Бижбулякская</a:t>
                      </a:r>
                      <a:r>
                        <a:rPr lang="ru-RU" sz="1300" b="1" u="none" strike="noStrike" dirty="0"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effectLst/>
                        </a:rPr>
                        <a:t>Ермекеевская</a:t>
                      </a:r>
                      <a:r>
                        <a:rPr lang="ru-RU" sz="1300" b="1" u="none" strike="noStrike" dirty="0"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ПСО № 2 ГБУЗ РБ Белорецкая ЦРКБ</a:t>
                      </a:r>
                      <a:endParaRPr lang="ru-RU" sz="1300" b="1" i="0" u="sng" strike="noStrike" dirty="0">
                        <a:solidFill>
                          <a:srgbClr val="66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ГБУЗ РБ Белорецкая ЦРКБ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effectLst/>
                        </a:rPr>
                        <a:t>Бурзянская</a:t>
                      </a:r>
                      <a:r>
                        <a:rPr lang="ru-RU" sz="1300" b="1" u="none" strike="noStrike" dirty="0"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300" b="1" u="none" strike="noStrike" dirty="0"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effectLst/>
                        </a:rPr>
                        <a:t>Аскаровская</a:t>
                      </a:r>
                      <a:r>
                        <a:rPr lang="ru-RU" sz="1300" b="1" u="none" strike="noStrike" dirty="0">
                          <a:effectLst/>
                        </a:rPr>
                        <a:t> ЦРБ (</a:t>
                      </a:r>
                      <a:r>
                        <a:rPr lang="ru-RU" sz="1300" b="1" u="none" strike="noStrike" dirty="0" err="1" smtClean="0">
                          <a:effectLst/>
                        </a:rPr>
                        <a:t>Абзелиловский</a:t>
                      </a:r>
                      <a:r>
                        <a:rPr lang="ru-RU" sz="1300" b="1" u="none" strike="noStrike" dirty="0" smtClean="0">
                          <a:effectLst/>
                        </a:rPr>
                        <a:t>)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 err="1" smtClean="0">
                          <a:effectLst/>
                        </a:rPr>
                        <a:t>г.Межгорье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ГБУЗ РБ Учалинская ЦРБ</a:t>
                      </a:r>
                      <a:endParaRPr lang="ru-RU" sz="1300" b="1" i="0" u="sng" strike="noStrike" dirty="0">
                        <a:solidFill>
                          <a:srgbClr val="66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Учалинская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ПСО № 3 ГБУЗ РБ ГКБ №18 г. Уфа</a:t>
                      </a:r>
                      <a:endParaRPr lang="ru-RU" sz="1300" b="1" i="0" u="sng" strike="noStrike" dirty="0">
                        <a:solidFill>
                          <a:srgbClr val="66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Благовещенская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Нуримановская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Кушнаренковская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Чекмагушевская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Кармаскалинская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Советский 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район – ГКБ № 5, </a:t>
                      </a:r>
                      <a:r>
                        <a:rPr lang="ru-RU" sz="13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пол-ка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№ 40, 51,50,33</a:t>
                      </a:r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Орджоникидзевский район – ГКБ № 10, № 18, </a:t>
                      </a:r>
                      <a:r>
                        <a:rPr lang="ru-RU" sz="13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пол-ка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№ 2</a:t>
                      </a:r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Октябрьский 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район -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пол-ка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№ 38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ФГБУЗ </a:t>
                      </a:r>
                      <a:r>
                        <a:rPr lang="ru-RU" sz="13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Пол-ка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Уфимского НЦ РАН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ПСО №  4 ГБУЗ РБ </a:t>
                      </a:r>
                      <a:r>
                        <a:rPr lang="ru-RU" sz="1300" b="1" u="sng" strike="noStrike" dirty="0" err="1">
                          <a:solidFill>
                            <a:srgbClr val="6600FF"/>
                          </a:solidFill>
                          <a:effectLst/>
                        </a:rPr>
                        <a:t>Туймазинская</a:t>
                      </a:r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 ЦРБ</a:t>
                      </a:r>
                      <a:endParaRPr lang="ru-RU" sz="1300" b="1" i="0" u="sng" strike="noStrike" dirty="0">
                        <a:solidFill>
                          <a:srgbClr val="66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Туймазинская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Бакалинская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Шаранская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1\Desktop\Валера карты\рсц_ок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92" y="1415261"/>
            <a:ext cx="4248472" cy="547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63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71437" y="116632"/>
            <a:ext cx="9001125" cy="6540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00FF"/>
                </a:solidFill>
              </a:rPr>
              <a:t>Динамика числа больных с ОКС, </a:t>
            </a:r>
            <a:br>
              <a:rPr lang="ru-RU" sz="2800" b="1" dirty="0" smtClean="0">
                <a:solidFill>
                  <a:srgbClr val="6600FF"/>
                </a:solidFill>
              </a:rPr>
            </a:br>
            <a:r>
              <a:rPr lang="ru-RU" sz="2800" b="1" dirty="0" smtClean="0">
                <a:solidFill>
                  <a:srgbClr val="6600FF"/>
                </a:solidFill>
              </a:rPr>
              <a:t>пролеченных в зоне действия РСЦ №1 за 6 мес. 2017гг.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4010604859"/>
              </p:ext>
            </p:extLst>
          </p:nvPr>
        </p:nvGraphicFramePr>
        <p:xfrm>
          <a:off x="-900608" y="980728"/>
          <a:ext cx="10585176" cy="286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авая фигурная скобка 8"/>
          <p:cNvSpPr/>
          <p:nvPr/>
        </p:nvSpPr>
        <p:spPr>
          <a:xfrm rot="5400000">
            <a:off x="4303743" y="744930"/>
            <a:ext cx="392497" cy="6480719"/>
          </a:xfrm>
          <a:prstGeom prst="rightBrace">
            <a:avLst>
              <a:gd name="adj1" fmla="val 31025"/>
              <a:gd name="adj2" fmla="val 50013"/>
            </a:avLst>
          </a:prstGeom>
          <a:ln w="635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4290639"/>
            <a:ext cx="1797659" cy="38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C0099"/>
                </a:solidFill>
              </a:rPr>
              <a:t>2480</a:t>
            </a:r>
            <a:endParaRPr lang="ru-RU" sz="2800" b="1" dirty="0">
              <a:solidFill>
                <a:srgbClr val="CC0099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9470172"/>
              </p:ext>
            </p:extLst>
          </p:nvPr>
        </p:nvGraphicFramePr>
        <p:xfrm>
          <a:off x="251520" y="4941168"/>
          <a:ext cx="871296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896544"/>
              </a:tblGrid>
              <a:tr h="771785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Переведено в РСЦ </a:t>
                      </a:r>
                    </a:p>
                    <a:p>
                      <a:pPr algn="ctr"/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 ПСО больных с </a:t>
                      </a:r>
                    </a:p>
                    <a:p>
                      <a:pPr algn="ctr"/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ОКС </a:t>
                      </a:r>
                      <a:endParaRPr lang="ru-RU" sz="2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6 мес. 2016 г.</a:t>
                      </a:r>
                      <a:r>
                        <a:rPr lang="ru-RU" sz="3600" b="1" baseline="0" dirty="0" smtClean="0">
                          <a:solidFill>
                            <a:schemeClr val="tx1"/>
                          </a:solidFill>
                        </a:rPr>
                        <a:t> - 455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 мес. 2017 г. - 480 чел.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31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993247641"/>
              </p:ext>
            </p:extLst>
          </p:nvPr>
        </p:nvGraphicFramePr>
        <p:xfrm>
          <a:off x="0" y="750615"/>
          <a:ext cx="2195736" cy="159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584682241"/>
              </p:ext>
            </p:extLst>
          </p:nvPr>
        </p:nvGraphicFramePr>
        <p:xfrm>
          <a:off x="4427984" y="2348880"/>
          <a:ext cx="216024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798263047"/>
              </p:ext>
            </p:extLst>
          </p:nvPr>
        </p:nvGraphicFramePr>
        <p:xfrm>
          <a:off x="1907704" y="2346955"/>
          <a:ext cx="2088232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3783951993"/>
              </p:ext>
            </p:extLst>
          </p:nvPr>
        </p:nvGraphicFramePr>
        <p:xfrm>
          <a:off x="2843808" y="836712"/>
          <a:ext cx="216024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1475272855"/>
              </p:ext>
            </p:extLst>
          </p:nvPr>
        </p:nvGraphicFramePr>
        <p:xfrm>
          <a:off x="5796136" y="836712"/>
          <a:ext cx="208823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Двойная волна 14"/>
          <p:cNvSpPr/>
          <p:nvPr/>
        </p:nvSpPr>
        <p:spPr>
          <a:xfrm>
            <a:off x="179512" y="122015"/>
            <a:ext cx="8831721" cy="628600"/>
          </a:xfrm>
          <a:prstGeom prst="doubleWave">
            <a:avLst>
              <a:gd name="adj1" fmla="val 6250"/>
              <a:gd name="adj2" fmla="val -120"/>
            </a:avLst>
          </a:prstGeom>
          <a:gradFill>
            <a:gsLst>
              <a:gs pos="0">
                <a:srgbClr val="000082"/>
              </a:gs>
              <a:gs pos="14000">
                <a:srgbClr val="66008F"/>
              </a:gs>
              <a:gs pos="35000">
                <a:srgbClr val="BA0066"/>
              </a:gs>
              <a:gs pos="62000">
                <a:srgbClr val="FF0000"/>
              </a:gs>
              <a:gs pos="88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Структура </a:t>
            </a: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ОКС в 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зоне РСЦ № 1 за 6 мес</a:t>
            </a: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. 2017г.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5943" y="3835112"/>
            <a:ext cx="8438858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Госпитализация пациентов с ОКС до 12 час. от начала заболевания за 6 мес. 2016/2017 гг., % </a:t>
            </a:r>
          </a:p>
          <a:p>
            <a:pPr algn="ctr"/>
            <a:r>
              <a:rPr lang="ru-RU" sz="1200" b="1" i="1" dirty="0" smtClean="0">
                <a:solidFill>
                  <a:srgbClr val="0000FF"/>
                </a:solidFill>
              </a:rPr>
              <a:t>(с вычетом переведённых из ПСО в РСЦ)</a:t>
            </a:r>
            <a:endParaRPr lang="ru-RU" sz="1200" i="1" dirty="0">
              <a:solidFill>
                <a:srgbClr val="0000FF"/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2580646106"/>
              </p:ext>
            </p:extLst>
          </p:nvPr>
        </p:nvGraphicFramePr>
        <p:xfrm>
          <a:off x="-196696" y="4358332"/>
          <a:ext cx="9340695" cy="250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0313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188640"/>
            <a:ext cx="8928992" cy="400110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99"/>
                </a:solidFill>
              </a:rPr>
              <a:t>Госпитализация пациентов с ИМ до 6 час от начала заболевания, % от ИМ</a:t>
            </a:r>
            <a:endParaRPr lang="ru-RU" sz="2000" i="1" dirty="0">
              <a:solidFill>
                <a:srgbClr val="CC0099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817473892"/>
              </p:ext>
            </p:extLst>
          </p:nvPr>
        </p:nvGraphicFramePr>
        <p:xfrm>
          <a:off x="-396552" y="1268760"/>
          <a:ext cx="964907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131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29"/>
            <a:ext cx="8784976" cy="76713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Оперативные вмешательства, проведенные больным с ОКС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в БСМП за 6 мес. 2017-2016 гг.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9256196"/>
              </p:ext>
            </p:extLst>
          </p:nvPr>
        </p:nvGraphicFramePr>
        <p:xfrm>
          <a:off x="-180528" y="836713"/>
          <a:ext cx="41044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56624598"/>
              </p:ext>
            </p:extLst>
          </p:nvPr>
        </p:nvGraphicFramePr>
        <p:xfrm>
          <a:off x="4066711" y="908720"/>
          <a:ext cx="504238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04862509"/>
              </p:ext>
            </p:extLst>
          </p:nvPr>
        </p:nvGraphicFramePr>
        <p:xfrm>
          <a:off x="755576" y="3789040"/>
          <a:ext cx="5256584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84111100"/>
              </p:ext>
            </p:extLst>
          </p:nvPr>
        </p:nvGraphicFramePr>
        <p:xfrm>
          <a:off x="5724128" y="4121696"/>
          <a:ext cx="338731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898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5" y="260648"/>
            <a:ext cx="2267744" cy="25922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</a:rPr>
              <a:t>Число </a:t>
            </a:r>
            <a:r>
              <a:rPr lang="ru-RU" sz="2000" b="1" u="sng" dirty="0" err="1" smtClean="0">
                <a:solidFill>
                  <a:srgbClr val="3333FF"/>
                </a:solidFill>
              </a:rPr>
              <a:t>коронарографий</a:t>
            </a:r>
            <a:r>
              <a:rPr lang="ru-RU" sz="2000" b="1" dirty="0" smtClean="0">
                <a:solidFill>
                  <a:srgbClr val="3333FF"/>
                </a:solidFill>
              </a:rPr>
              <a:t>, проведенных пациентам из ПСО </a:t>
            </a:r>
            <a:br>
              <a:rPr lang="ru-RU" sz="2000" b="1" dirty="0" smtClean="0">
                <a:solidFill>
                  <a:srgbClr val="3333FF"/>
                </a:solidFill>
              </a:rPr>
            </a:br>
            <a:r>
              <a:rPr lang="ru-RU" sz="2000" b="1" dirty="0" smtClean="0">
                <a:solidFill>
                  <a:srgbClr val="3333FF"/>
                </a:solidFill>
              </a:rPr>
              <a:t>в ГБУЗ РБ БСМП </a:t>
            </a:r>
            <a:br>
              <a:rPr lang="ru-RU" sz="2000" b="1" dirty="0" smtClean="0">
                <a:solidFill>
                  <a:srgbClr val="3333FF"/>
                </a:solidFill>
              </a:rPr>
            </a:br>
            <a:r>
              <a:rPr lang="ru-RU" sz="2000" b="1" dirty="0" smtClean="0">
                <a:solidFill>
                  <a:srgbClr val="3333FF"/>
                </a:solidFill>
              </a:rPr>
              <a:t>г. Уфа </a:t>
            </a:r>
            <a:br>
              <a:rPr lang="ru-RU" sz="2000" b="1" dirty="0" smtClean="0">
                <a:solidFill>
                  <a:srgbClr val="3333FF"/>
                </a:solidFill>
              </a:rPr>
            </a:br>
            <a:r>
              <a:rPr lang="ru-RU" sz="2000" b="1" dirty="0" smtClean="0">
                <a:solidFill>
                  <a:srgbClr val="3333FF"/>
                </a:solidFill>
              </a:rPr>
              <a:t>за 6 мес. 2017 гг. </a:t>
            </a:r>
            <a:endParaRPr lang="ru-RU" sz="2000" b="1" dirty="0">
              <a:solidFill>
                <a:srgbClr val="3333FF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645383056"/>
              </p:ext>
            </p:extLst>
          </p:nvPr>
        </p:nvGraphicFramePr>
        <p:xfrm>
          <a:off x="395536" y="116632"/>
          <a:ext cx="8748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4077072"/>
            <a:ext cx="2411760" cy="23762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3333FF"/>
                </a:solidFill>
              </a:rPr>
              <a:t>Число </a:t>
            </a:r>
          </a:p>
          <a:p>
            <a:r>
              <a:rPr lang="ru-RU" sz="2000" b="1" u="sng" dirty="0" err="1" smtClean="0">
                <a:solidFill>
                  <a:srgbClr val="3333FF"/>
                </a:solidFill>
              </a:rPr>
              <a:t>стентирований</a:t>
            </a:r>
            <a:r>
              <a:rPr lang="ru-RU" sz="2000" b="1" dirty="0" smtClean="0">
                <a:solidFill>
                  <a:srgbClr val="3333FF"/>
                </a:solidFill>
              </a:rPr>
              <a:t>, проведенных </a:t>
            </a:r>
          </a:p>
          <a:p>
            <a:r>
              <a:rPr lang="ru-RU" sz="2000" b="1" dirty="0" smtClean="0">
                <a:solidFill>
                  <a:srgbClr val="3333FF"/>
                </a:solidFill>
              </a:rPr>
              <a:t>пациентам из ПСО </a:t>
            </a:r>
            <a:br>
              <a:rPr lang="ru-RU" sz="2000" b="1" dirty="0" smtClean="0">
                <a:solidFill>
                  <a:srgbClr val="3333FF"/>
                </a:solidFill>
              </a:rPr>
            </a:br>
            <a:r>
              <a:rPr lang="ru-RU" sz="2000" b="1" dirty="0" smtClean="0">
                <a:solidFill>
                  <a:srgbClr val="3333FF"/>
                </a:solidFill>
              </a:rPr>
              <a:t>в ГБУЗ РБ БСМП </a:t>
            </a:r>
          </a:p>
          <a:p>
            <a:r>
              <a:rPr lang="ru-RU" sz="2000" b="1" dirty="0" smtClean="0">
                <a:solidFill>
                  <a:srgbClr val="3333FF"/>
                </a:solidFill>
              </a:rPr>
              <a:t>г. Уфа </a:t>
            </a:r>
          </a:p>
          <a:p>
            <a:r>
              <a:rPr lang="ru-RU" sz="2000" b="1" dirty="0" smtClean="0">
                <a:solidFill>
                  <a:srgbClr val="3333FF"/>
                </a:solidFill>
              </a:rPr>
              <a:t>за 6 мес. 2017г.</a:t>
            </a:r>
            <a:endParaRPr lang="ru-RU" sz="2000" b="1" dirty="0">
              <a:solidFill>
                <a:srgbClr val="3333FF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721684676"/>
              </p:ext>
            </p:extLst>
          </p:nvPr>
        </p:nvGraphicFramePr>
        <p:xfrm>
          <a:off x="323528" y="3058505"/>
          <a:ext cx="8672418" cy="339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0652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2936"/>
            <a:ext cx="2449974" cy="1469983"/>
          </a:xfrm>
          <a:prstGeom prst="rect">
            <a:avLst/>
          </a:prstGeom>
        </p:spPr>
      </p:pic>
      <p:pic>
        <p:nvPicPr>
          <p:cNvPr id="6" name="Рисунок 5" descr="https://encrypted-tbn2.gstatic.com/images?q=tbn:ANd9GcTmcpu75y2odeRGKJMdn5paOZvG8TWmVNNY2ac-YOnUo5zHT2Yi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953" y="4973498"/>
            <a:ext cx="1847767" cy="1551846"/>
          </a:xfrm>
          <a:prstGeom prst="round2DiagRect">
            <a:avLst/>
          </a:prstGeom>
          <a:noFill/>
          <a:ln w="9525">
            <a:solidFill>
              <a:srgbClr val="9021FF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55072" y="1268760"/>
            <a:ext cx="6737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Переведено из ПСО 553 чел.</a:t>
            </a:r>
            <a:r>
              <a:rPr lang="ru-RU" sz="3600" b="1" dirty="0">
                <a:solidFill>
                  <a:srgbClr val="0000FF"/>
                </a:solidFill>
                <a:latin typeface="+mj-lt"/>
              </a:rPr>
              <a:t> </a:t>
            </a:r>
            <a:endParaRPr lang="ru-RU" sz="3600" b="1" dirty="0" smtClean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480  </a:t>
            </a:r>
            <a:r>
              <a:rPr lang="ru-RU" sz="3600" b="1" dirty="0">
                <a:solidFill>
                  <a:srgbClr val="0000FF"/>
                </a:solidFill>
                <a:latin typeface="+mj-lt"/>
              </a:rPr>
              <a:t>ОКС </a:t>
            </a:r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 + 61  ОНМК</a:t>
            </a:r>
            <a:endParaRPr lang="ru-RU" sz="3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1342" y="5149256"/>
            <a:ext cx="673113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Центр удаленных консультаций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73 чел.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1342" y="3122590"/>
            <a:ext cx="673113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Консультации по телефону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847 чел.</a:t>
            </a:r>
          </a:p>
        </p:txBody>
      </p:sp>
      <p:pic>
        <p:nvPicPr>
          <p:cNvPr id="1026" name="Picture 2" descr="C:\Users\1\Desktop\СМП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42" y="962570"/>
            <a:ext cx="2369232" cy="157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27685" y="2348880"/>
            <a:ext cx="2232248" cy="192191"/>
          </a:xfrm>
          <a:prstGeom prst="roundRect">
            <a:avLst>
              <a:gd name="adj" fmla="val 190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-74794" y="0"/>
            <a:ext cx="9218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5B2"/>
                </a:solidFill>
              </a:rPr>
              <a:t>Консультативная работа</a:t>
            </a:r>
            <a:r>
              <a:rPr lang="en-US" sz="3600" b="1" dirty="0" smtClean="0">
                <a:solidFill>
                  <a:srgbClr val="FF05B2"/>
                </a:solidFill>
              </a:rPr>
              <a:t> </a:t>
            </a:r>
            <a:r>
              <a:rPr lang="ru-RU" sz="3600" b="1" dirty="0" smtClean="0">
                <a:solidFill>
                  <a:srgbClr val="FF05B2"/>
                </a:solidFill>
              </a:rPr>
              <a:t>в зоне РСЦ № 1 </a:t>
            </a:r>
          </a:p>
          <a:p>
            <a:pPr algn="ctr"/>
            <a:r>
              <a:rPr lang="ru-RU" sz="3600" b="1" dirty="0" smtClean="0">
                <a:solidFill>
                  <a:srgbClr val="FF05B2"/>
                </a:solidFill>
              </a:rPr>
              <a:t>ГБУЗ РБ БСМП г. УФА за 6 мес. 2017г.</a:t>
            </a:r>
            <a:endParaRPr lang="ru-RU" sz="3600" b="1" dirty="0">
              <a:solidFill>
                <a:srgbClr val="FF05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42671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899592" y="2132856"/>
            <a:ext cx="1584176" cy="448816"/>
          </a:xfrm>
          <a:prstGeom prst="ellipse">
            <a:avLst/>
          </a:prstGeom>
          <a:noFill/>
          <a:ln w="57150">
            <a:solidFill>
              <a:srgbClr val="90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092280" y="2132856"/>
            <a:ext cx="1584176" cy="448816"/>
          </a:xfrm>
          <a:prstGeom prst="ellipse">
            <a:avLst/>
          </a:prstGeom>
          <a:noFill/>
          <a:ln w="57150">
            <a:solidFill>
              <a:srgbClr val="90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8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98401" y="188640"/>
            <a:ext cx="8640960" cy="50405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Данные ситуационного центра на 26 июля 2017 г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2661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4-конечная звезда 2"/>
          <p:cNvSpPr/>
          <p:nvPr/>
        </p:nvSpPr>
        <p:spPr>
          <a:xfrm>
            <a:off x="6300192" y="4077072"/>
            <a:ext cx="338336" cy="288032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6277694" y="5229200"/>
            <a:ext cx="338336" cy="288032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2699792" y="3284984"/>
            <a:ext cx="338336" cy="288032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2699792" y="2559136"/>
            <a:ext cx="338336" cy="288032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700808"/>
            <a:ext cx="30243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280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28092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923928" y="3569774"/>
            <a:ext cx="1440160" cy="0"/>
          </a:xfrm>
          <a:prstGeom prst="line">
            <a:avLst/>
          </a:prstGeom>
          <a:ln w="38100">
            <a:solidFill>
              <a:srgbClr val="902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5472100" y="1844824"/>
            <a:ext cx="468052" cy="0"/>
          </a:xfrm>
          <a:prstGeom prst="line">
            <a:avLst/>
          </a:prstGeom>
          <a:ln w="38100">
            <a:solidFill>
              <a:srgbClr val="902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95536" y="1772816"/>
            <a:ext cx="1656184" cy="0"/>
          </a:xfrm>
          <a:prstGeom prst="line">
            <a:avLst/>
          </a:prstGeom>
          <a:ln w="38100">
            <a:solidFill>
              <a:srgbClr val="902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7286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572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427984" y="5661248"/>
            <a:ext cx="1440160" cy="0"/>
          </a:xfrm>
          <a:prstGeom prst="line">
            <a:avLst/>
          </a:prstGeom>
          <a:ln w="38100">
            <a:solidFill>
              <a:srgbClr val="902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771800" y="3861048"/>
            <a:ext cx="1152128" cy="0"/>
          </a:xfrm>
          <a:prstGeom prst="line">
            <a:avLst/>
          </a:prstGeom>
          <a:ln w="38100">
            <a:solidFill>
              <a:srgbClr val="902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516216" y="1772816"/>
            <a:ext cx="468052" cy="0"/>
          </a:xfrm>
          <a:prstGeom prst="line">
            <a:avLst/>
          </a:prstGeom>
          <a:ln w="38100">
            <a:solidFill>
              <a:srgbClr val="902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619672" y="4013448"/>
            <a:ext cx="576064" cy="0"/>
          </a:xfrm>
          <a:prstGeom prst="line">
            <a:avLst/>
          </a:prstGeom>
          <a:ln w="38100">
            <a:solidFill>
              <a:srgbClr val="902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1133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9021FF"/>
                </a:solidFill>
                <a:latin typeface="Bookman Old Style" pitchFamily="18" charset="0"/>
                <a:cs typeface="Arial" pitchFamily="34" charset="0"/>
              </a:rPr>
              <a:t>ПРЕДЛОЖЕНИЯ</a:t>
            </a:r>
          </a:p>
          <a:p>
            <a:pPr algn="ctr">
              <a:defRPr/>
            </a:pPr>
            <a:endParaRPr lang="ru-RU" sz="2800" b="1" dirty="0">
              <a:solidFill>
                <a:srgbClr val="0000FF"/>
              </a:solidFill>
              <a:latin typeface="Bookman Old Style" pitchFamily="18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Усилить работу по информированию населения о здоровом образе жизни, методах профилактики заболеваний и о симптомах начала и действиях при острых сосудистых катастрофах. </a:t>
            </a:r>
            <a:endParaRPr lang="ru-RU" sz="2200" b="1" dirty="0" smtClean="0">
              <a:solidFill>
                <a:srgbClr val="0000FF"/>
              </a:solidFill>
              <a:latin typeface="Bookman Old Style" pitchFamily="18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endParaRPr lang="ru-RU" sz="2200" b="1" dirty="0">
              <a:solidFill>
                <a:srgbClr val="0000FF"/>
              </a:solidFill>
              <a:latin typeface="Bookman Old Style" pitchFamily="18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Увеличение использования ТЛТ </a:t>
            </a:r>
            <a:endParaRPr lang="ru-RU" sz="2200" b="1" dirty="0" smtClean="0">
              <a:solidFill>
                <a:srgbClr val="0000FF"/>
              </a:solidFill>
              <a:latin typeface="Bookman Old Style" pitchFamily="18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endParaRPr lang="ru-RU" sz="2200" b="1" dirty="0">
              <a:solidFill>
                <a:srgbClr val="0000FF"/>
              </a:solidFill>
              <a:latin typeface="Bookman Old Style" pitchFamily="18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Четкое соблюдение всех критериев качества оказания медицинской помощи, утвержденных МЗ </a:t>
            </a:r>
            <a:r>
              <a:rPr lang="ru-RU" sz="2200" b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РФ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ru-RU" sz="2200" b="1" dirty="0">
              <a:solidFill>
                <a:srgbClr val="0000FF"/>
              </a:solidFill>
              <a:latin typeface="Bookman Old Style" pitchFamily="18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Соблюдение преемственности с МО, имеющими отделения </a:t>
            </a:r>
            <a:r>
              <a:rPr lang="ru-RU" sz="2200" b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медицинской реабилитации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ru-RU" sz="2200" b="1" dirty="0">
              <a:solidFill>
                <a:srgbClr val="0000FF"/>
              </a:solidFill>
              <a:latin typeface="Bookman Old Style" pitchFamily="18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Продолжить обучение медицинского персонала навыкам оказания первой помощи при острых сосудистых состояниях</a:t>
            </a:r>
          </a:p>
        </p:txBody>
      </p:sp>
    </p:spTree>
    <p:extLst>
      <p:ext uri="{BB962C8B-B14F-4D97-AF65-F5344CB8AC3E}">
        <p14:creationId xmlns:p14="http://schemas.microsoft.com/office/powerpoint/2010/main" xmlns="" val="366243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2023"/>
            <a:ext cx="7776864" cy="622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1484784"/>
            <a:ext cx="43204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98401" y="188640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>
                <a:solidFill>
                  <a:srgbClr val="FF0000"/>
                </a:solidFill>
              </a:rPr>
              <a:t>Данные ситуационного центра на 26 июля 2017 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2530624" y="1916832"/>
            <a:ext cx="338336" cy="288032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726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6141945"/>
              </p:ext>
            </p:extLst>
          </p:nvPr>
        </p:nvGraphicFramePr>
        <p:xfrm>
          <a:off x="179512" y="0"/>
          <a:ext cx="8856984" cy="370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6984"/>
              </a:tblGrid>
              <a:tr h="251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Зона ответственности</a:t>
                      </a:r>
                      <a:r>
                        <a:rPr lang="ru-RU" sz="24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РСЦ № 1 ГБУЗ РБ БСМП г. Уфа по ОНМК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8061727"/>
              </p:ext>
            </p:extLst>
          </p:nvPr>
        </p:nvGraphicFramePr>
        <p:xfrm>
          <a:off x="5004048" y="548680"/>
          <a:ext cx="3908891" cy="612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8891"/>
              </a:tblGrid>
              <a:tr h="17182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sng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РСЦ </a:t>
                      </a:r>
                      <a:r>
                        <a:rPr lang="ru-RU" sz="1400" b="1" u="sng" strike="noStrike" dirty="0">
                          <a:solidFill>
                            <a:srgbClr val="0000FF"/>
                          </a:solidFill>
                          <a:effectLst/>
                        </a:rPr>
                        <a:t>№ 1 ГБУЗ РБ БСМП г. </a:t>
                      </a:r>
                      <a:r>
                        <a:rPr lang="ru-RU" sz="1400" b="1" u="sng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Уфа</a:t>
                      </a:r>
                      <a:endParaRPr lang="ru-RU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пол-ки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№ 1,44,46,47,48,52 г. Уфа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ГБУЗ РБ Раевская ЦРБ (</a:t>
                      </a:r>
                      <a:r>
                        <a:rPr lang="ru-RU" sz="1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Альшеевский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sng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ПСО № 1 РБ ГБ № 1 г. Октябрьский</a:t>
                      </a:r>
                      <a:endParaRPr lang="ru-RU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effectLst/>
                        </a:rPr>
                        <a:t>ГБУЗ РБ ГБ № 1 </a:t>
                      </a:r>
                      <a:r>
                        <a:rPr lang="ru-RU" sz="1400" b="1" u="none" strike="noStrike" dirty="0" err="1">
                          <a:effectLst/>
                        </a:rPr>
                        <a:t>г.Октябрьский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Бижбулякская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Ермекеевская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sng" strike="noStrike" dirty="0">
                          <a:solidFill>
                            <a:srgbClr val="0000FF"/>
                          </a:solidFill>
                          <a:effectLst/>
                        </a:rPr>
                        <a:t>ПСО № 2 ГБУЗ РБ Белорецкая </a:t>
                      </a:r>
                      <a:r>
                        <a:rPr lang="ru-RU" sz="1400" b="1" u="sng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ЦРКБ</a:t>
                      </a:r>
                      <a:endParaRPr lang="ru-RU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effectLst/>
                        </a:rPr>
                        <a:t>ГБУЗ РБ Белорецкая ЦРКБ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Бурзянская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Аскаровская</a:t>
                      </a:r>
                      <a:r>
                        <a:rPr lang="ru-RU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</a:rPr>
                        <a:t>ЦРБ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</a:rPr>
                        <a:t>(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Абзелиловский</a:t>
                      </a:r>
                      <a:r>
                        <a:rPr lang="ru-RU" sz="1400" b="1" u="none" strike="noStrike" dirty="0" smtClean="0">
                          <a:effectLst/>
                        </a:rPr>
                        <a:t>)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 smtClean="0">
                          <a:effectLst/>
                        </a:rPr>
                        <a:t>Г. Межгорье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marL="914400" marR="0" lvl="2" indent="-4572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ГБУЗ РБ Учалинская ЦРБ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sng" strike="noStrike" dirty="0">
                          <a:solidFill>
                            <a:srgbClr val="0000FF"/>
                          </a:solidFill>
                          <a:effectLst/>
                        </a:rPr>
                        <a:t>ПСО № 3 ГБУЗ РБ ГКБ №18 г. Уфа</a:t>
                      </a:r>
                      <a:endParaRPr lang="ru-RU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ГБУЗ РБ Благовещенская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Нуримановская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Кушнаренковская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Чекмагушевская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ГБУЗ </a:t>
                      </a:r>
                      <a:r>
                        <a:rPr lang="ru-RU" sz="1400" b="1" u="none" strike="noStrike" dirty="0" err="1">
                          <a:effectLst/>
                        </a:rPr>
                        <a:t>Кармаскалинская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Клиника ФГБОУ ВО БГМУ 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МЗ </a:t>
                      </a:r>
                      <a:r>
                        <a:rPr lang="ru-RU" sz="1400" b="1" u="none" strike="noStrike" dirty="0">
                          <a:effectLst/>
                        </a:rPr>
                        <a:t>РФ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г. Уфа: ГКБ 5,10,18,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пол-ки</a:t>
                      </a:r>
                      <a:r>
                        <a:rPr lang="ru-RU" sz="1400" b="1" u="none" strike="noStrike" dirty="0" smtClean="0">
                          <a:effectLst/>
                        </a:rPr>
                        <a:t> 2,32,38,50,51</a:t>
                      </a:r>
                      <a:endParaRPr lang="ru-RU" sz="14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marL="457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ФГБУЗ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пол-ка</a:t>
                      </a:r>
                      <a:r>
                        <a:rPr lang="ru-RU" sz="1400" b="1" u="none" strike="noStrike" dirty="0" smtClean="0">
                          <a:effectLst/>
                        </a:rPr>
                        <a:t> Уф. научного центра РАН</a:t>
                      </a:r>
                      <a:endParaRPr lang="ru-RU" sz="14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ПСО №  4 ГБУЗ РБ </a:t>
                      </a:r>
                      <a:r>
                        <a:rPr lang="ru-RU" sz="1400" b="1" u="sng" strike="noStrike" dirty="0" err="1" smtClean="0">
                          <a:solidFill>
                            <a:srgbClr val="0000FF"/>
                          </a:solidFill>
                          <a:effectLst/>
                        </a:rPr>
                        <a:t>Туймазинская</a:t>
                      </a:r>
                      <a:r>
                        <a:rPr lang="ru-RU" sz="1400" b="1" u="sng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 ЦРБ</a:t>
                      </a:r>
                      <a:endParaRPr lang="ru-RU" sz="1400" b="1" i="0" u="sng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Туймазинская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Бакалинская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Шаранская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90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ПСО № 12 ГБУЗ РБ </a:t>
                      </a:r>
                      <a:r>
                        <a:rPr lang="ru-RU" sz="1400" b="1" u="sng" strike="noStrike" dirty="0" err="1" smtClean="0">
                          <a:solidFill>
                            <a:srgbClr val="0000FF"/>
                          </a:solidFill>
                          <a:effectLst/>
                        </a:rPr>
                        <a:t>Белебеевская</a:t>
                      </a:r>
                      <a:r>
                        <a:rPr lang="ru-RU" sz="1400" b="1" u="sng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 ЦРБ</a:t>
                      </a:r>
                      <a:endParaRPr lang="ru-RU" sz="1400" b="1" i="0" u="sng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marL="457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Белебеевская</a:t>
                      </a:r>
                      <a:r>
                        <a:rPr lang="ru-RU" sz="1400" b="1" u="none" strike="noStrike" dirty="0" smtClean="0">
                          <a:effectLst/>
                        </a:rPr>
                        <a:t> ЦРБ</a:t>
                      </a:r>
                      <a:endParaRPr lang="ru-RU" sz="14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958167"/>
              </p:ext>
            </p:extLst>
          </p:nvPr>
        </p:nvGraphicFramePr>
        <p:xfrm>
          <a:off x="0" y="504395"/>
          <a:ext cx="4932040" cy="980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2040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Пр. МЗ РБ № 3245-Д от 14.11.2016г.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"О маршрутизации больных с ОНМК в МО РБ,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обеспечивающие оказание специализированной,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в </a:t>
                      </a:r>
                      <a:r>
                        <a:rPr lang="ru-RU" sz="1600" b="1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т.ч</a:t>
                      </a: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. высокотехнологичной медицинской помощи»</a:t>
                      </a: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1\Desktop\рсц_онм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0"/>
            <a:ext cx="4104456" cy="528697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71437" y="116632"/>
            <a:ext cx="9001125" cy="65405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Динамика числа больных с ОНМК,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пролеченных в зоне действия РСЦ №1 за  6 мес. 2017гг.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45396623"/>
              </p:ext>
            </p:extLst>
          </p:nvPr>
        </p:nvGraphicFramePr>
        <p:xfrm>
          <a:off x="-98084" y="738762"/>
          <a:ext cx="9236776" cy="3426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779911" y="4509119"/>
            <a:ext cx="1656184" cy="38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5050"/>
                </a:solidFill>
              </a:rPr>
              <a:t>2694</a:t>
            </a:r>
            <a:endParaRPr lang="ru-RU" sz="2800" b="1" dirty="0">
              <a:solidFill>
                <a:srgbClr val="FF5050"/>
              </a:solidFill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 rot="5400000">
            <a:off x="4411755" y="312987"/>
            <a:ext cx="392497" cy="7704856"/>
          </a:xfrm>
          <a:prstGeom prst="rightBrace">
            <a:avLst>
              <a:gd name="adj1" fmla="val 31025"/>
              <a:gd name="adj2" fmla="val 50013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0670095"/>
              </p:ext>
            </p:extLst>
          </p:nvPr>
        </p:nvGraphicFramePr>
        <p:xfrm>
          <a:off x="179512" y="5013176"/>
          <a:ext cx="871296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5256584"/>
              </a:tblGrid>
              <a:tr h="771785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Переведено в РСЦ </a:t>
                      </a:r>
                    </a:p>
                    <a:p>
                      <a:pPr algn="ctr"/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 ПСО больных с ОНМК </a:t>
                      </a:r>
                      <a:endParaRPr lang="ru-RU" sz="2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0" dirty="0" smtClean="0">
                          <a:solidFill>
                            <a:schemeClr val="tx1"/>
                          </a:solidFill>
                        </a:rPr>
                        <a:t>6 мес. 2016 г.</a:t>
                      </a:r>
                      <a:r>
                        <a:rPr lang="ru-RU" sz="3600" b="1" i="0" baseline="0" dirty="0" smtClean="0">
                          <a:solidFill>
                            <a:schemeClr val="tx1"/>
                          </a:solidFill>
                        </a:rPr>
                        <a:t> - 62</a:t>
                      </a:r>
                      <a:r>
                        <a:rPr lang="ru-RU" sz="3600" b="1" i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 мес. 2017 г. -  61 чел.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662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320244017"/>
              </p:ext>
            </p:extLst>
          </p:nvPr>
        </p:nvGraphicFramePr>
        <p:xfrm>
          <a:off x="0" y="1052736"/>
          <a:ext cx="185167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Двойная волна 13"/>
          <p:cNvSpPr/>
          <p:nvPr/>
        </p:nvSpPr>
        <p:spPr>
          <a:xfrm>
            <a:off x="179512" y="116632"/>
            <a:ext cx="8712968" cy="908720"/>
          </a:xfrm>
          <a:prstGeom prst="doubleWave">
            <a:avLst/>
          </a:prstGeom>
          <a:gradFill flip="none" rotWithShape="1">
            <a:gsLst>
              <a:gs pos="0">
                <a:srgbClr val="000000"/>
              </a:gs>
              <a:gs pos="12000">
                <a:srgbClr val="0A128C"/>
              </a:gs>
              <a:gs pos="38000">
                <a:srgbClr val="181CC7"/>
              </a:gs>
              <a:gs pos="62000">
                <a:srgbClr val="7005D4"/>
              </a:gs>
              <a:gs pos="86000">
                <a:srgbClr val="8C3D9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800" b="1" cap="all" dirty="0" smtClean="0">
                <a:solidFill>
                  <a:schemeClr val="bg1"/>
                </a:solidFill>
                <a:latin typeface="Bookman Old Style" pitchFamily="18" charset="0"/>
              </a:rPr>
              <a:t>СТРУКТУРА ОНМК в ПСО и  РСЦ № 1 </a:t>
            </a:r>
          </a:p>
          <a:p>
            <a:pPr algn="ctr" eaLnBrk="1" hangingPunct="1">
              <a:defRPr/>
            </a:pPr>
            <a:r>
              <a:rPr lang="ru-RU" sz="1600" b="1" cap="all" dirty="0" smtClean="0">
                <a:solidFill>
                  <a:schemeClr val="bg1"/>
                </a:solidFill>
                <a:latin typeface="Bookman Old Style" pitchFamily="18" charset="0"/>
              </a:rPr>
              <a:t>за 6 мес. 2017г.</a:t>
            </a:r>
            <a:endParaRPr lang="ru-RU" sz="1600" b="1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646127505"/>
              </p:ext>
            </p:extLst>
          </p:nvPr>
        </p:nvGraphicFramePr>
        <p:xfrm>
          <a:off x="-252536" y="4168825"/>
          <a:ext cx="9396536" cy="264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3933056"/>
            <a:ext cx="849694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Госпитализация пациентов с  ИИ до 4,5 час за 6 мес. 2016 - 2017 гг., %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537432485"/>
              </p:ext>
            </p:extLst>
          </p:nvPr>
        </p:nvGraphicFramePr>
        <p:xfrm>
          <a:off x="7164288" y="2348880"/>
          <a:ext cx="185167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967433309"/>
              </p:ext>
            </p:extLst>
          </p:nvPr>
        </p:nvGraphicFramePr>
        <p:xfrm>
          <a:off x="1259632" y="2420888"/>
          <a:ext cx="185167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1996778781"/>
              </p:ext>
            </p:extLst>
          </p:nvPr>
        </p:nvGraphicFramePr>
        <p:xfrm>
          <a:off x="2843808" y="1124744"/>
          <a:ext cx="185167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955034359"/>
              </p:ext>
            </p:extLst>
          </p:nvPr>
        </p:nvGraphicFramePr>
        <p:xfrm>
          <a:off x="5796136" y="1124744"/>
          <a:ext cx="185167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633477343"/>
              </p:ext>
            </p:extLst>
          </p:nvPr>
        </p:nvGraphicFramePr>
        <p:xfrm>
          <a:off x="4499992" y="2420888"/>
          <a:ext cx="185167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179512" y="5013176"/>
            <a:ext cx="8784976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81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087" y="1062028"/>
            <a:ext cx="8854334" cy="400110"/>
          </a:xfrm>
          <a:prstGeom prst="rect">
            <a:avLst/>
          </a:prstGeom>
          <a:solidFill>
            <a:schemeClr val="bg1"/>
          </a:solidFill>
          <a:ln>
            <a:solidFill>
              <a:srgbClr val="0EE06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00FF"/>
                </a:solidFill>
              </a:rPr>
              <a:t>Тромболитическая</a:t>
            </a:r>
            <a:r>
              <a:rPr lang="ru-RU" sz="2000" b="1" dirty="0" smtClean="0">
                <a:solidFill>
                  <a:srgbClr val="0000FF"/>
                </a:solidFill>
              </a:rPr>
              <a:t> терапия, % от ИИ</a:t>
            </a:r>
            <a:endParaRPr lang="ru-RU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402517614"/>
              </p:ext>
            </p:extLst>
          </p:nvPr>
        </p:nvGraphicFramePr>
        <p:xfrm>
          <a:off x="-220093" y="1700808"/>
          <a:ext cx="9364093" cy="2855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Овал 3"/>
          <p:cNvSpPr/>
          <p:nvPr/>
        </p:nvSpPr>
        <p:spPr>
          <a:xfrm>
            <a:off x="373756" y="2377326"/>
            <a:ext cx="741860" cy="49881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5,0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1728" y="4149080"/>
            <a:ext cx="1008112" cy="648072"/>
          </a:xfrm>
          <a:prstGeom prst="wedgeRoundRectCallout">
            <a:avLst>
              <a:gd name="adj1" fmla="val 10009"/>
              <a:gd name="adj2" fmla="val -7945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ЦП  мониторинга </a:t>
            </a:r>
            <a:r>
              <a:rPr lang="ru-RU" sz="1000" b="1" dirty="0">
                <a:solidFill>
                  <a:srgbClr val="FF0000"/>
                </a:solidFill>
              </a:rPr>
              <a:t>снижения </a:t>
            </a:r>
            <a:r>
              <a:rPr lang="ru-RU" sz="1000" b="1" dirty="0" smtClean="0">
                <a:solidFill>
                  <a:srgbClr val="FF0000"/>
                </a:solidFill>
              </a:rPr>
              <a:t>смертности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5392046"/>
              </p:ext>
            </p:extLst>
          </p:nvPr>
        </p:nvGraphicFramePr>
        <p:xfrm>
          <a:off x="2843811" y="4568552"/>
          <a:ext cx="630018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27"/>
                <a:gridCol w="900027"/>
                <a:gridCol w="900027"/>
                <a:gridCol w="900027"/>
                <a:gridCol w="900027"/>
                <a:gridCol w="900027"/>
                <a:gridCol w="9000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9021FF"/>
                          </a:solidFill>
                        </a:rPr>
                        <a:t>8 - </a:t>
                      </a:r>
                      <a:r>
                        <a:rPr lang="ru-RU" sz="20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9021FF"/>
                          </a:solidFill>
                        </a:rPr>
                        <a:t>10 - </a:t>
                      </a:r>
                      <a:r>
                        <a:rPr lang="ru-RU" sz="2000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ru-RU" sz="2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9021FF"/>
                          </a:solidFill>
                        </a:rPr>
                        <a:t>32 - </a:t>
                      </a:r>
                      <a:r>
                        <a:rPr lang="ru-RU" sz="2000" dirty="0" smtClean="0">
                          <a:solidFill>
                            <a:srgbClr val="00B050"/>
                          </a:solidFill>
                        </a:rPr>
                        <a:t>51</a:t>
                      </a:r>
                      <a:endParaRPr lang="ru-RU" sz="2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9021FF"/>
                          </a:solidFill>
                        </a:rPr>
                        <a:t>2 - </a:t>
                      </a:r>
                      <a:r>
                        <a:rPr lang="ru-RU" sz="20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sz="2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9021FF"/>
                          </a:solidFill>
                        </a:rPr>
                        <a:t>1 - </a:t>
                      </a:r>
                      <a:r>
                        <a:rPr lang="ru-RU" sz="20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sz="2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9021FF"/>
                          </a:solidFill>
                        </a:rPr>
                        <a:t>30 - </a:t>
                      </a:r>
                      <a:r>
                        <a:rPr lang="ru-RU" sz="2000" dirty="0" smtClean="0">
                          <a:solidFill>
                            <a:srgbClr val="00B050"/>
                          </a:solidFill>
                        </a:rPr>
                        <a:t>30</a:t>
                      </a:r>
                      <a:endParaRPr lang="ru-RU" sz="2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9021FF"/>
                          </a:solidFill>
                        </a:rPr>
                        <a:t>83 - </a:t>
                      </a:r>
                      <a:r>
                        <a:rPr lang="ru-RU" sz="2000" dirty="0" smtClean="0">
                          <a:solidFill>
                            <a:srgbClr val="00B050"/>
                          </a:solidFill>
                        </a:rPr>
                        <a:t>92</a:t>
                      </a:r>
                      <a:endParaRPr lang="ru-RU" sz="2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755576" y="2922543"/>
            <a:ext cx="8388424" cy="0"/>
          </a:xfrm>
          <a:prstGeom prst="line">
            <a:avLst/>
          </a:prstGeom>
          <a:ln w="317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131840" y="3611183"/>
            <a:ext cx="565174" cy="354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868144" y="3557677"/>
            <a:ext cx="565174" cy="354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32240" y="3270408"/>
            <a:ext cx="565174" cy="354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6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Вмешательства, проводимые больным с ОНМК  за 6 мес. 2017г.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742438966"/>
              </p:ext>
            </p:extLst>
          </p:nvPr>
        </p:nvGraphicFramePr>
        <p:xfrm>
          <a:off x="-396552" y="332656"/>
          <a:ext cx="36004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445988910"/>
              </p:ext>
            </p:extLst>
          </p:nvPr>
        </p:nvGraphicFramePr>
        <p:xfrm>
          <a:off x="5652120" y="332656"/>
          <a:ext cx="38681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603665539"/>
              </p:ext>
            </p:extLst>
          </p:nvPr>
        </p:nvGraphicFramePr>
        <p:xfrm>
          <a:off x="5652120" y="3934513"/>
          <a:ext cx="3744416" cy="292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4260895830"/>
              </p:ext>
            </p:extLst>
          </p:nvPr>
        </p:nvGraphicFramePr>
        <p:xfrm>
          <a:off x="-396552" y="3789040"/>
          <a:ext cx="3744416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951322624"/>
              </p:ext>
            </p:extLst>
          </p:nvPr>
        </p:nvGraphicFramePr>
        <p:xfrm>
          <a:off x="2987824" y="1988840"/>
          <a:ext cx="295232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60524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88" y="23751"/>
            <a:ext cx="5976664" cy="38091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Число ЦАГ, проведенных за 6 мес. 2017г.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882458926"/>
              </p:ext>
            </p:extLst>
          </p:nvPr>
        </p:nvGraphicFramePr>
        <p:xfrm>
          <a:off x="1858062" y="3068960"/>
          <a:ext cx="7285938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70791730"/>
              </p:ext>
            </p:extLst>
          </p:nvPr>
        </p:nvGraphicFramePr>
        <p:xfrm>
          <a:off x="0" y="260648"/>
          <a:ext cx="579613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3843046"/>
            <a:ext cx="3059832" cy="8280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00FF"/>
                </a:solidFill>
              </a:rPr>
              <a:t>ЦАГ, проведенные больным из ПСО  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за 6 мес. 2017 г.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651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3857</TotalTime>
  <Words>1127</Words>
  <Application>Microsoft Office PowerPoint</Application>
  <PresentationFormat>Экран (4:3)</PresentationFormat>
  <Paragraphs>321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Динамика числа больных с ОНМК,  пролеченных в зоне действия РСЦ №1 за  6 мес. 2017гг.</vt:lpstr>
      <vt:lpstr>Слайд 6</vt:lpstr>
      <vt:lpstr>Слайд 7</vt:lpstr>
      <vt:lpstr>Вмешательства, проводимые больным с ОНМК  за 6 мес. 2017г.</vt:lpstr>
      <vt:lpstr>Число ЦАГ, проведенных за 6 мес. 2017г.</vt:lpstr>
      <vt:lpstr>Слайд 10</vt:lpstr>
      <vt:lpstr>Слайд 11</vt:lpstr>
      <vt:lpstr>Слайд 12</vt:lpstr>
      <vt:lpstr>Динамика числа больных с ОКС,  пролеченных в зоне действия РСЦ №1 за 6 мес. 2017гг.</vt:lpstr>
      <vt:lpstr>Слайд 14</vt:lpstr>
      <vt:lpstr>Слайд 15</vt:lpstr>
      <vt:lpstr>Оперативные вмешательства, проведенные больным с ОКС  в БСМП за 6 мес. 2017-2016 гг. </vt:lpstr>
      <vt:lpstr>Число коронарографий, проведенных пациентам из ПСО  в ГБУЗ РБ БСМП  г. Уфа  за 6 мес. 2017 гг. 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Летальность от ОНМК за 12 мес. 2015/2016 гг., %</dc:title>
  <dc:creator>1</dc:creator>
  <cp:lastModifiedBy>Статистик</cp:lastModifiedBy>
  <cp:revision>832</cp:revision>
  <cp:lastPrinted>2017-07-26T05:22:44Z</cp:lastPrinted>
  <dcterms:created xsi:type="dcterms:W3CDTF">2017-02-07T07:13:23Z</dcterms:created>
  <dcterms:modified xsi:type="dcterms:W3CDTF">2017-09-15T09:35:03Z</dcterms:modified>
</cp:coreProperties>
</file>