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79" r:id="rId3"/>
    <p:sldId id="258" r:id="rId4"/>
    <p:sldId id="262" r:id="rId5"/>
    <p:sldId id="270" r:id="rId6"/>
    <p:sldId id="274" r:id="rId7"/>
    <p:sldId id="265" r:id="rId8"/>
    <p:sldId id="269" r:id="rId9"/>
    <p:sldId id="266" r:id="rId10"/>
    <p:sldId id="264" r:id="rId11"/>
    <p:sldId id="261" r:id="rId12"/>
    <p:sldId id="260" r:id="rId13"/>
    <p:sldId id="276" r:id="rId14"/>
    <p:sldId id="268" r:id="rId15"/>
    <p:sldId id="272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18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A6539-76C2-4B96-A2A6-4C0C97D88766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D5FC-6336-414B-B9E4-3631C31FE4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8751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5275" y="8684899"/>
            <a:ext cx="2971092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6ED81DE-F181-414D-B422-B6E81ACA3177}" type="slidenum">
              <a:rPr lang="ru-RU" sz="1200" b="1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z="1200" b="1">
              <a:solidFill>
                <a:prstClr val="black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17550"/>
            <a:ext cx="4489450" cy="336708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71692"/>
            <a:ext cx="5029635" cy="4085119"/>
          </a:xfrm>
          <a:noFill/>
          <a:ln/>
        </p:spPr>
        <p:txBody>
          <a:bodyPr/>
          <a:lstStyle/>
          <a:p>
            <a:r>
              <a:rPr lang="ru-RU" smtClean="0"/>
              <a:t>Избыточный вес это проблема всемирного значения .</a:t>
            </a:r>
          </a:p>
          <a:p>
            <a:r>
              <a:rPr lang="ru-RU" smtClean="0"/>
              <a:t>Что мы видим сегодня</a:t>
            </a:r>
          </a:p>
          <a:p>
            <a:r>
              <a:rPr lang="ru-RU" smtClean="0"/>
              <a:t>Какое большое количество уже имеют эту проблему и их количество неуклонно растёт.</a:t>
            </a:r>
          </a:p>
          <a:p>
            <a:r>
              <a:rPr lang="ru-RU" smtClean="0"/>
              <a:t>А, что будет завтра к 2025 году каждый второй человек будет страдать избыточным весом.</a:t>
            </a:r>
          </a:p>
          <a:p>
            <a:r>
              <a:rPr lang="ru-RU" smtClean="0"/>
              <a:t>Давай вместе с вами поможем человечеству сейчас!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5275" y="8684899"/>
            <a:ext cx="2971092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6ED81DE-F181-414D-B422-B6E81ACA3177}" type="slidenum">
              <a:rPr lang="ru-RU" sz="1200" b="1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1200" b="1">
              <a:solidFill>
                <a:prstClr val="black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17550"/>
            <a:ext cx="4489450" cy="336708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71692"/>
            <a:ext cx="5029635" cy="4085119"/>
          </a:xfrm>
          <a:noFill/>
          <a:ln/>
        </p:spPr>
        <p:txBody>
          <a:bodyPr/>
          <a:lstStyle/>
          <a:p>
            <a:r>
              <a:rPr lang="ru-RU" smtClean="0"/>
              <a:t>Избыточный вес это проблема всемирного значения .</a:t>
            </a:r>
          </a:p>
          <a:p>
            <a:r>
              <a:rPr lang="ru-RU" smtClean="0"/>
              <a:t>Что мы видим сегодня</a:t>
            </a:r>
          </a:p>
          <a:p>
            <a:r>
              <a:rPr lang="ru-RU" smtClean="0"/>
              <a:t>Какое большое количество уже имеют эту проблему и их количество неуклонно растёт.</a:t>
            </a:r>
          </a:p>
          <a:p>
            <a:r>
              <a:rPr lang="ru-RU" smtClean="0"/>
              <a:t>А, что будет завтра к 2025 году каждый второй человек будет страдать избыточным весом.</a:t>
            </a:r>
          </a:p>
          <a:p>
            <a:r>
              <a:rPr lang="ru-RU" smtClean="0"/>
              <a:t>Давай вместе с вами поможем человечеству сейчас!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D00A-B4F8-421E-8E0E-A7F296E58542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ED37-7281-4C65-A7EC-E0A58CCB32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D00A-B4F8-421E-8E0E-A7F296E58542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ED37-7281-4C65-A7EC-E0A58CCB3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D00A-B4F8-421E-8E0E-A7F296E58542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ED37-7281-4C65-A7EC-E0A58CCB3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D00A-B4F8-421E-8E0E-A7F296E58542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ED37-7281-4C65-A7EC-E0A58CCB32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D00A-B4F8-421E-8E0E-A7F296E58542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ED37-7281-4C65-A7EC-E0A58CCB3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D00A-B4F8-421E-8E0E-A7F296E58542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ED37-7281-4C65-A7EC-E0A58CCB32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D00A-B4F8-421E-8E0E-A7F296E58542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ED37-7281-4C65-A7EC-E0A58CCB32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D00A-B4F8-421E-8E0E-A7F296E58542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ED37-7281-4C65-A7EC-E0A58CCB3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D00A-B4F8-421E-8E0E-A7F296E58542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ED37-7281-4C65-A7EC-E0A58CCB3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D00A-B4F8-421E-8E0E-A7F296E58542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ED37-7281-4C65-A7EC-E0A58CCB3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D00A-B4F8-421E-8E0E-A7F296E58542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ED37-7281-4C65-A7EC-E0A58CCB32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A2D00A-B4F8-421E-8E0E-A7F296E58542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6FED37-7281-4C65-A7EC-E0A58CCB3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1"/>
            <a:ext cx="9144000" cy="1143008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ОЖИРЕНИЕ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racionika.ru/u/article_file/1105/shutterstock_432495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43050"/>
            <a:ext cx="5429256" cy="365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7827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14356"/>
          </a:xfrm>
        </p:spPr>
        <p:txBody>
          <a:bodyPr lIns="0" rIns="0" bIns="0" anchor="b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СНИЖЕНИЕ МАССЫ ТЕЛА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idx="4294967295"/>
          </p:nvPr>
        </p:nvSpPr>
        <p:spPr>
          <a:xfrm>
            <a:off x="0" y="785793"/>
            <a:ext cx="9144000" cy="1922481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Для оценки степени избыточной массы тела используется </a:t>
            </a:r>
          </a:p>
          <a:p>
            <a:pPr marL="0" indent="0">
              <a:buFont typeface="Wingdings" pitchFamily="2" charset="2"/>
              <a:buNone/>
            </a:pPr>
            <a:r>
              <a:rPr lang="ru-RU" sz="2000" b="1" i="1" u="sng" dirty="0" smtClean="0">
                <a:solidFill>
                  <a:srgbClr val="7030A0"/>
                </a:solidFill>
              </a:rPr>
              <a:t>индекс массы тела (индекс </a:t>
            </a:r>
            <a:r>
              <a:rPr lang="ru-RU" sz="2000" b="1" i="1" u="sng" dirty="0" err="1" smtClean="0">
                <a:solidFill>
                  <a:srgbClr val="7030A0"/>
                </a:solidFill>
              </a:rPr>
              <a:t>Кетле</a:t>
            </a:r>
            <a:r>
              <a:rPr lang="ru-RU" sz="2000" b="1" i="1" u="sng" dirty="0" smtClean="0">
                <a:solidFill>
                  <a:srgbClr val="7030A0"/>
                </a:solidFill>
              </a:rPr>
              <a:t>): </a:t>
            </a:r>
            <a:r>
              <a:rPr lang="ru-RU" sz="2000" b="1" i="1" dirty="0" smtClean="0">
                <a:solidFill>
                  <a:srgbClr val="7030A0"/>
                </a:solidFill>
              </a:rPr>
              <a:t>ИМТ </a:t>
            </a:r>
            <a:r>
              <a:rPr lang="ru-RU" sz="2000" b="1" i="1" dirty="0" smtClean="0">
                <a:solidFill>
                  <a:srgbClr val="7030A0"/>
                </a:solidFill>
              </a:rPr>
              <a:t>(кг/м</a:t>
            </a:r>
            <a:r>
              <a:rPr lang="ru-RU" sz="2000" b="1" i="1" baseline="30000" dirty="0" smtClean="0">
                <a:solidFill>
                  <a:srgbClr val="7030A0"/>
                </a:solidFill>
              </a:rPr>
              <a:t>2</a:t>
            </a:r>
            <a:r>
              <a:rPr lang="ru-RU" sz="2000" b="1" i="1" dirty="0" smtClean="0">
                <a:solidFill>
                  <a:srgbClr val="7030A0"/>
                </a:solidFill>
              </a:rPr>
              <a:t>) = вес (кг) : рост (м)</a:t>
            </a:r>
            <a:r>
              <a:rPr lang="ru-RU" sz="2000" b="1" i="1" baseline="30000" dirty="0" smtClean="0">
                <a:solidFill>
                  <a:srgbClr val="7030A0"/>
                </a:solidFill>
              </a:rPr>
              <a:t>2</a:t>
            </a:r>
          </a:p>
        </p:txBody>
      </p:sp>
      <p:graphicFrame>
        <p:nvGraphicFramePr>
          <p:cNvPr id="44075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3028657"/>
              </p:ext>
            </p:extLst>
          </p:nvPr>
        </p:nvGraphicFramePr>
        <p:xfrm>
          <a:off x="0" y="1785924"/>
          <a:ext cx="9144000" cy="3571901"/>
        </p:xfrm>
        <a:graphic>
          <a:graphicData uri="http://schemas.openxmlformats.org/drawingml/2006/table">
            <a:tbl>
              <a:tblPr/>
              <a:tblGrid>
                <a:gridCol w="2819359"/>
                <a:gridCol w="3124272"/>
                <a:gridCol w="3200369"/>
              </a:tblGrid>
              <a:tr h="433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Индекс </a:t>
                      </a:r>
                      <a:r>
                        <a:rPr kumimoji="0" lang="ru-RU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Кетле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(кг/м</a:t>
                      </a:r>
                      <a:r>
                        <a:rPr kumimoji="0" lang="ru-RU" sz="2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) 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Риск ССЗ и диабета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Масса тела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23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&lt; 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18,5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Низкий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дефицит массы тела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FFF"/>
                    </a:solidFill>
                  </a:tcPr>
                </a:tc>
              </a:tr>
              <a:tr h="523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18,5 – 24,9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202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Умеренный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202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нормальная масса тела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202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523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25,0 – 29,9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Повышенный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избыточная масса тела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</a:tr>
              <a:tr h="523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30,0 – 34,9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Высокий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ожирение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I 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степени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523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35,0 – 39,9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Очень высокий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ожирение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II 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степени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393"/>
                    </a:solidFill>
                  </a:tcPr>
                </a:tc>
              </a:tr>
              <a:tr h="523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&gt;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40,0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Чрезвычайно высокий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ожирение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III 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степени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0" y="5643578"/>
            <a:ext cx="3929058" cy="12144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</a:rPr>
              <a:t>Окружность талии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</a:rPr>
              <a:t>должна быть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chemeClr val="tx1"/>
                </a:solidFill>
              </a:rPr>
              <a:t>не более </a:t>
            </a:r>
            <a:endParaRPr lang="ru-RU" sz="2400" b="1" u="sng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11960" y="5572140"/>
            <a:ext cx="4680520" cy="571504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black"/>
                </a:solidFill>
              </a:rPr>
              <a:t>МУЖЧИНЫ   102 см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11960" y="6286520"/>
            <a:ext cx="4680520" cy="57148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black"/>
                </a:solidFill>
              </a:rPr>
              <a:t>ЖЕНЩИНЫ    88 см</a:t>
            </a:r>
            <a:endParaRPr lang="ru-RU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12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115888"/>
            <a:ext cx="8229600" cy="504825"/>
          </a:xfrm>
        </p:spPr>
        <p:txBody>
          <a:bodyPr lIns="0" rIns="0" bIns="0" anchor="b"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ПРИНЦИПЫ ПИТАНИЯ</a:t>
            </a:r>
          </a:p>
        </p:txBody>
      </p:sp>
      <p:sp>
        <p:nvSpPr>
          <p:cNvPr id="46083" name="Содержимое 2"/>
          <p:cNvSpPr>
            <a:spLocks noGrp="1"/>
          </p:cNvSpPr>
          <p:nvPr>
            <p:ph idx="4294967295"/>
          </p:nvPr>
        </p:nvSpPr>
        <p:spPr>
          <a:xfrm>
            <a:off x="0" y="1000108"/>
            <a:ext cx="9144000" cy="392909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§"/>
              <a:defRPr/>
            </a:pPr>
            <a:r>
              <a:rPr lang="ru-RU" sz="2500" b="1" dirty="0" smtClean="0">
                <a:solidFill>
                  <a:srgbClr val="7030A0"/>
                </a:solidFill>
              </a:rPr>
              <a:t>Постное </a:t>
            </a:r>
            <a:r>
              <a:rPr lang="ru-RU" sz="2500" b="1" dirty="0" smtClean="0">
                <a:solidFill>
                  <a:srgbClr val="7030A0"/>
                </a:solidFill>
              </a:rPr>
              <a:t>мясо и птицу (желательно белое мясо);</a:t>
            </a:r>
          </a:p>
          <a:p>
            <a:pPr marL="0" indent="0">
              <a:spcBef>
                <a:spcPts val="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§"/>
              <a:defRPr/>
            </a:pPr>
            <a:r>
              <a:rPr lang="ru-RU" sz="2500" b="1" dirty="0" smtClean="0">
                <a:solidFill>
                  <a:srgbClr val="7030A0"/>
                </a:solidFill>
              </a:rPr>
              <a:t>Яичный белок;</a:t>
            </a:r>
          </a:p>
          <a:p>
            <a:pPr marL="0" indent="0">
              <a:spcBef>
                <a:spcPts val="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§"/>
              <a:defRPr/>
            </a:pPr>
            <a:r>
              <a:rPr lang="ru-RU" sz="2500" b="1" dirty="0" smtClean="0">
                <a:solidFill>
                  <a:srgbClr val="7030A0"/>
                </a:solidFill>
              </a:rPr>
              <a:t>Овощи, фрукты, ягоды, зеленый салат и лук,</a:t>
            </a:r>
          </a:p>
          <a:p>
            <a:pPr marL="0" indent="0">
              <a:spcBef>
                <a:spcPts val="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 2" pitchFamily="18" charset="2"/>
              <a:buNone/>
              <a:defRPr/>
            </a:pPr>
            <a:r>
              <a:rPr lang="ru-RU" sz="2500" b="1" dirty="0" smtClean="0">
                <a:solidFill>
                  <a:srgbClr val="7030A0"/>
                </a:solidFill>
              </a:rPr>
              <a:t>  петрушку, укроп, шпинат, сельдерей, чеснок;</a:t>
            </a:r>
          </a:p>
          <a:p>
            <a:pPr marL="0" indent="0">
              <a:spcBef>
                <a:spcPts val="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ru-RU" sz="2500" b="1" dirty="0" smtClean="0">
                <a:solidFill>
                  <a:srgbClr val="7030A0"/>
                </a:solidFill>
              </a:rPr>
              <a:t> Растительные масла;</a:t>
            </a:r>
          </a:p>
          <a:p>
            <a:pPr marL="0" indent="0">
              <a:spcBef>
                <a:spcPts val="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ru-RU" sz="2500" b="1" dirty="0" smtClean="0">
                <a:solidFill>
                  <a:srgbClr val="7030A0"/>
                </a:solidFill>
              </a:rPr>
              <a:t> Морскую рыбу и морепродукты (НО НЕ креветки);</a:t>
            </a:r>
          </a:p>
          <a:p>
            <a:pPr marL="0" indent="0">
              <a:spcBef>
                <a:spcPts val="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ru-RU" sz="2500" b="1" dirty="0" smtClean="0">
                <a:solidFill>
                  <a:srgbClr val="7030A0"/>
                </a:solidFill>
              </a:rPr>
              <a:t> Мягкие маргарины (не более столовой ложки в день);</a:t>
            </a:r>
          </a:p>
          <a:p>
            <a:pPr marL="0" indent="0">
              <a:spcBef>
                <a:spcPts val="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ru-RU" sz="2500" b="1" dirty="0" smtClean="0">
                <a:solidFill>
                  <a:srgbClr val="7030A0"/>
                </a:solidFill>
              </a:rPr>
              <a:t> Молочные продукты с пониженным содержанием</a:t>
            </a:r>
          </a:p>
          <a:p>
            <a:pPr marL="0" indent="0">
              <a:spcBef>
                <a:spcPts val="0"/>
              </a:spcBef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500" b="1" dirty="0" smtClean="0">
                <a:solidFill>
                  <a:srgbClr val="7030A0"/>
                </a:solidFill>
              </a:rPr>
              <a:t>  жира (0,5%-1%);</a:t>
            </a: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141963" y="5143512"/>
            <a:ext cx="8677597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ru-RU" sz="2600" b="1" dirty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ru-RU" sz="2600" b="1" dirty="0">
                <a:solidFill>
                  <a:srgbClr val="7030A0"/>
                </a:solidFill>
                <a:latin typeface="Arial" charset="0"/>
                <a:cs typeface="Arial" charset="0"/>
              </a:rPr>
              <a:t>Каши из круп, отруби</a:t>
            </a:r>
            <a:r>
              <a:rPr lang="ru-RU" sz="26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, хлеб </a:t>
            </a:r>
            <a:r>
              <a:rPr lang="ru-RU" sz="2600" b="1" dirty="0">
                <a:solidFill>
                  <a:srgbClr val="7030A0"/>
                </a:solidFill>
                <a:latin typeface="Arial" charset="0"/>
                <a:cs typeface="Arial" charset="0"/>
              </a:rPr>
              <a:t>из муки грубого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None/>
            </a:pPr>
            <a:r>
              <a:rPr lang="ru-RU" sz="2600" b="1" dirty="0">
                <a:solidFill>
                  <a:srgbClr val="7030A0"/>
                </a:solidFill>
                <a:latin typeface="Arial" charset="0"/>
                <a:cs typeface="Arial" charset="0"/>
              </a:rPr>
              <a:t>   помола;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ru-RU" sz="2600" b="1" dirty="0">
                <a:solidFill>
                  <a:srgbClr val="7030A0"/>
                </a:solidFill>
                <a:latin typeface="Arial" charset="0"/>
                <a:cs typeface="Arial" charset="0"/>
              </a:rPr>
              <a:t> Грецкие орехи (</a:t>
            </a:r>
            <a:r>
              <a:rPr lang="ru-RU" sz="26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под контролем </a:t>
            </a:r>
            <a:r>
              <a:rPr lang="ru-RU" sz="2600" b="1" dirty="0">
                <a:solidFill>
                  <a:srgbClr val="7030A0"/>
                </a:solidFill>
                <a:latin typeface="Arial" charset="0"/>
                <a:cs typeface="Arial" charset="0"/>
              </a:rPr>
              <a:t>калорийности);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ru-RU" sz="2600" b="1" dirty="0">
                <a:solidFill>
                  <a:srgbClr val="7030A0"/>
                </a:solidFill>
                <a:latin typeface="Arial" charset="0"/>
                <a:cs typeface="Arial" charset="0"/>
              </a:rPr>
              <a:t> Бобовые, сою;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ru-RU" sz="2600" b="1" dirty="0">
                <a:solidFill>
                  <a:srgbClr val="7030A0"/>
                </a:solidFill>
                <a:latin typeface="Arial" charset="0"/>
                <a:cs typeface="Arial" charset="0"/>
              </a:rPr>
              <a:t> Зеленый чай.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6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82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builderbody.org/wp-content/uploads/2010/03/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5" y="1532012"/>
            <a:ext cx="9125715" cy="5303016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0"/>
            <a:ext cx="6336704" cy="135729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400" dirty="0" smtClean="0">
                <a:solidFill>
                  <a:schemeClr val="tx1"/>
                </a:solidFill>
              </a:rPr>
              <a:t>ИЗМЕНЕНИЯ В ПИТАНИИ  </a:t>
            </a:r>
          </a:p>
          <a:p>
            <a:pPr algn="ctr"/>
            <a:r>
              <a:rPr lang="ru-RU" sz="3400" dirty="0" smtClean="0">
                <a:solidFill>
                  <a:schemeClr val="tx1"/>
                </a:solidFill>
              </a:rPr>
              <a:t>СНИЖАЮТ РИСК СМЕРТИ НА</a:t>
            </a:r>
            <a:endParaRPr lang="ru-RU" sz="3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72264" y="142853"/>
            <a:ext cx="2357454" cy="128588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0" b="1" dirty="0">
                <a:solidFill>
                  <a:schemeClr val="tx1"/>
                </a:solidFill>
              </a:rPr>
              <a:t>4</a:t>
            </a:r>
            <a:r>
              <a:rPr lang="ru-RU" sz="8000" b="1" dirty="0" smtClean="0">
                <a:solidFill>
                  <a:schemeClr val="tx1"/>
                </a:solidFill>
              </a:rPr>
              <a:t>5%</a:t>
            </a:r>
            <a:endParaRPr lang="ru-RU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852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sz="5400" dirty="0" smtClean="0">
                <a:solidFill>
                  <a:srgbClr val="002060"/>
                </a:solidFill>
              </a:rPr>
              <a:t>РАЦИОНАЛЬНОЕ </a:t>
            </a:r>
            <a:r>
              <a:rPr lang="ru-RU" sz="5400" dirty="0" smtClean="0">
                <a:solidFill>
                  <a:srgbClr val="002060"/>
                </a:solidFill>
              </a:rPr>
              <a:t>ПИТАНИЕ</a:t>
            </a:r>
            <a:endParaRPr lang="ru-RU" sz="5400" dirty="0" smtClean="0">
              <a:solidFill>
                <a:srgbClr val="002060"/>
              </a:solidFill>
            </a:endParaRPr>
          </a:p>
        </p:txBody>
      </p:sp>
      <p:pic>
        <p:nvPicPr>
          <p:cNvPr id="12291" name="Picture 5" descr="27660874-moniag-rozhat-s-diabetom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214438"/>
            <a:ext cx="9144000" cy="56435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881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 lIns="0" rIns="0" bIns="0" anchor="b"/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КОНТРОЛЬ УРОВНЯ ХОЛЕСТЕРИНА И ЛИПИДОГРАММЫ</a:t>
            </a:r>
          </a:p>
        </p:txBody>
      </p:sp>
      <p:sp>
        <p:nvSpPr>
          <p:cNvPr id="33796" name="Содержимое 2"/>
          <p:cNvSpPr>
            <a:spLocks noGrp="1"/>
          </p:cNvSpPr>
          <p:nvPr>
            <p:ph idx="4294967295"/>
          </p:nvPr>
        </p:nvSpPr>
        <p:spPr>
          <a:xfrm>
            <a:off x="0" y="1428736"/>
            <a:ext cx="8929718" cy="5429264"/>
          </a:xfrm>
        </p:spPr>
        <p:txBody>
          <a:bodyPr/>
          <a:lstStyle/>
          <a:p>
            <a:pPr marL="571500" indent="-571500" algn="ctr">
              <a:buFont typeface="Wingdings" pitchFamily="2" charset="2"/>
              <a:buNone/>
            </a:pPr>
            <a:r>
              <a:rPr lang="ru-RU" sz="2600" b="1" i="1" dirty="0" smtClean="0">
                <a:solidFill>
                  <a:srgbClr val="7030A0"/>
                </a:solidFill>
              </a:rPr>
              <a:t>ЦЕЛЕВЫЕ УРОВНИ ПОКАЗАТЕЛЕЙ </a:t>
            </a:r>
          </a:p>
          <a:p>
            <a:pPr marL="571500" indent="-571500" algn="ctr">
              <a:buFont typeface="Wingdings" pitchFamily="2" charset="2"/>
              <a:buNone/>
            </a:pPr>
            <a:r>
              <a:rPr lang="ru-RU" sz="2600" b="1" i="1" dirty="0" smtClean="0">
                <a:solidFill>
                  <a:srgbClr val="7030A0"/>
                </a:solidFill>
              </a:rPr>
              <a:t>ЛИПИДНОГО ОБМЕНА</a:t>
            </a:r>
            <a:r>
              <a:rPr lang="ru-RU" sz="2600" b="1" i="1" dirty="0" smtClean="0">
                <a:solidFill>
                  <a:srgbClr val="7030A0"/>
                </a:solidFill>
              </a:rPr>
              <a:t>:</a:t>
            </a:r>
          </a:p>
          <a:p>
            <a:pPr marL="571500" indent="-571500" algn="ctr">
              <a:buFont typeface="Wingdings" pitchFamily="2" charset="2"/>
              <a:buNone/>
            </a:pPr>
            <a:endParaRPr lang="ru-RU" sz="2600" b="1" i="1" dirty="0" smtClean="0">
              <a:solidFill>
                <a:srgbClr val="7030A0"/>
              </a:solidFill>
            </a:endParaRPr>
          </a:p>
          <a:p>
            <a:pPr marL="571500" indent="-571500">
              <a:lnSpc>
                <a:spcPct val="140000"/>
              </a:lnSpc>
              <a:buClr>
                <a:srgbClr val="FFFF00"/>
              </a:buClr>
              <a:buFont typeface="Wingdings 2" pitchFamily="18" charset="2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Общий холестерин - </a:t>
            </a:r>
            <a:r>
              <a:rPr lang="en-US" sz="2400" b="1" dirty="0" smtClean="0">
                <a:solidFill>
                  <a:srgbClr val="002060"/>
                </a:solidFill>
                <a:latin typeface="Arial Black" pitchFamily="34" charset="0"/>
              </a:rPr>
              <a:t>&lt; 4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,5 </a:t>
            </a:r>
            <a:r>
              <a:rPr lang="ru-RU" sz="2400" b="1" dirty="0" err="1" smtClean="0">
                <a:solidFill>
                  <a:srgbClr val="002060"/>
                </a:solidFill>
                <a:latin typeface="Arial Black" pitchFamily="34" charset="0"/>
              </a:rPr>
              <a:t>ммоль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/л;</a:t>
            </a:r>
          </a:p>
          <a:p>
            <a:pPr marL="571500" indent="-571500">
              <a:lnSpc>
                <a:spcPct val="140000"/>
              </a:lnSpc>
              <a:buClr>
                <a:srgbClr val="FFFF00"/>
              </a:buClr>
              <a:buFont typeface="Wingdings 2" pitchFamily="18" charset="2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Липопротеиды низкой плотности (ЛПНП) - </a:t>
            </a:r>
            <a:r>
              <a:rPr lang="en-US" sz="2400" b="1" dirty="0" smtClean="0">
                <a:solidFill>
                  <a:srgbClr val="002060"/>
                </a:solidFill>
                <a:latin typeface="Arial Black" pitchFamily="34" charset="0"/>
              </a:rPr>
              <a:t>&lt;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2,6 </a:t>
            </a:r>
            <a:r>
              <a:rPr lang="ru-RU" sz="2400" b="1" dirty="0" err="1" smtClean="0">
                <a:solidFill>
                  <a:srgbClr val="002060"/>
                </a:solidFill>
                <a:latin typeface="Arial Black" pitchFamily="34" charset="0"/>
              </a:rPr>
              <a:t>ммоль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/л;</a:t>
            </a:r>
          </a:p>
          <a:p>
            <a:pPr marL="571500" indent="-571500">
              <a:lnSpc>
                <a:spcPct val="140000"/>
              </a:lnSpc>
              <a:buClr>
                <a:srgbClr val="FFFF00"/>
              </a:buClr>
              <a:buFont typeface="Wingdings 2" pitchFamily="18" charset="2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Липопротеиды высокой плотности (ЛПВП) - </a:t>
            </a:r>
            <a:r>
              <a:rPr lang="en-US" sz="2400" b="1" dirty="0" smtClean="0">
                <a:solidFill>
                  <a:srgbClr val="002060"/>
                </a:solidFill>
                <a:latin typeface="Arial Black" pitchFamily="34" charset="0"/>
              </a:rPr>
              <a:t>&gt;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1,0 </a:t>
            </a:r>
            <a:r>
              <a:rPr lang="ru-RU" sz="2400" b="1" dirty="0" err="1" smtClean="0">
                <a:solidFill>
                  <a:srgbClr val="002060"/>
                </a:solidFill>
                <a:latin typeface="Arial Black" pitchFamily="34" charset="0"/>
              </a:rPr>
              <a:t>ммоль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/л;</a:t>
            </a:r>
          </a:p>
          <a:p>
            <a:pPr marL="571500" indent="-571500">
              <a:lnSpc>
                <a:spcPct val="140000"/>
              </a:lnSpc>
              <a:buClr>
                <a:srgbClr val="FFFF00"/>
              </a:buClr>
              <a:buFont typeface="Wingdings 2" pitchFamily="18" charset="2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Триглицериды - </a:t>
            </a:r>
            <a:r>
              <a:rPr lang="en-US" sz="2400" b="1" dirty="0" smtClean="0">
                <a:solidFill>
                  <a:srgbClr val="002060"/>
                </a:solidFill>
                <a:latin typeface="Arial Black" pitchFamily="34" charset="0"/>
              </a:rPr>
              <a:t>&lt;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1,7 </a:t>
            </a:r>
            <a:r>
              <a:rPr lang="ru-RU" sz="2400" b="1" dirty="0" err="1" smtClean="0">
                <a:solidFill>
                  <a:srgbClr val="002060"/>
                </a:solidFill>
                <a:latin typeface="Arial Black" pitchFamily="34" charset="0"/>
              </a:rPr>
              <a:t>ммоль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/л</a:t>
            </a:r>
          </a:p>
          <a:p>
            <a:pPr marL="571500" indent="-571500">
              <a:lnSpc>
                <a:spcPct val="90000"/>
              </a:lnSpc>
            </a:pPr>
            <a:endParaRPr lang="ru-RU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560474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285875"/>
            <a:ext cx="8229600" cy="4810125"/>
          </a:xfrm>
        </p:spPr>
        <p:txBody>
          <a:bodyPr/>
          <a:lstStyle/>
          <a:p>
            <a:pPr marL="273050" indent="-273050" algn="ctr" eaLnBrk="1" hangingPunct="1">
              <a:buFont typeface="Wingdings" pitchFamily="2" charset="2"/>
              <a:buNone/>
              <a:defRPr/>
            </a:pPr>
            <a:r>
              <a:rPr lang="ru-RU" sz="6600" b="1" dirty="0" smtClean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-</a:t>
            </a:r>
            <a:endParaRPr lang="ru-RU" sz="6600" b="1" dirty="0" smtClean="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0" y="428625"/>
            <a:ext cx="5143504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6000" b="1" dirty="0">
                <a:solidFill>
                  <a:srgbClr val="00B050"/>
                </a:solidFill>
                <a:latin typeface="Times New Roman" charset="0"/>
              </a:rPr>
              <a:t>СЕКРЕТ ЗДОРОВЬЯ </a:t>
            </a:r>
            <a:r>
              <a:rPr lang="ru-RU" sz="6000" b="1" dirty="0" smtClean="0">
                <a:solidFill>
                  <a:srgbClr val="00B050"/>
                </a:solidFill>
                <a:latin typeface="Times New Roman" charset="0"/>
              </a:rPr>
              <a:t>  это ЗОЖ!!! </a:t>
            </a:r>
            <a:endParaRPr lang="ru-RU" sz="6000" b="1" dirty="0">
              <a:solidFill>
                <a:srgbClr val="00B050"/>
              </a:solidFill>
              <a:latin typeface="Times New Roman" charset="0"/>
            </a:endParaRPr>
          </a:p>
        </p:txBody>
      </p:sp>
      <p:pic>
        <p:nvPicPr>
          <p:cNvPr id="20484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81"/>
          <a:stretch>
            <a:fillRect/>
          </a:stretch>
        </p:blipFill>
        <p:spPr bwMode="auto">
          <a:xfrm>
            <a:off x="4670234" y="3786190"/>
            <a:ext cx="4473765" cy="307181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4" descr="IMG_58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5" y="0"/>
            <a:ext cx="4429125" cy="335756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 descr="E:\АРХИВ\2013\фото и видео\фото зож\146big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2857496"/>
            <a:ext cx="2857500" cy="400050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3847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3" descr="1170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" y="-10001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Прямоугольник 5"/>
          <p:cNvSpPr>
            <a:spLocks noChangeArrowheads="1"/>
          </p:cNvSpPr>
          <p:nvPr/>
        </p:nvSpPr>
        <p:spPr bwMode="auto">
          <a:xfrm rot="-742859">
            <a:off x="2354263" y="2676525"/>
            <a:ext cx="58213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>
                <a:solidFill>
                  <a:srgbClr val="FF33CC"/>
                </a:solidFill>
                <a:latin typeface="Bookman Old Style" pitchFamily="18" charset="0"/>
                <a:cs typeface="Arial" charset="0"/>
              </a:rPr>
              <a:t>Будьте здоровы! </a:t>
            </a:r>
          </a:p>
        </p:txBody>
      </p:sp>
    </p:spTree>
    <p:extLst>
      <p:ext uri="{BB962C8B-B14F-4D97-AF65-F5344CB8AC3E}">
        <p14:creationId xmlns:p14="http://schemas.microsoft.com/office/powerpoint/2010/main" xmlns="" val="288454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88913"/>
            <a:ext cx="1475656" cy="12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 anchorCtr="1"/>
          <a:lstStyle/>
          <a:p>
            <a:r>
              <a:rPr lang="ru-RU" sz="5400" b="1" dirty="0" smtClean="0"/>
              <a:t>Эпидемия</a:t>
            </a: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solidFill>
                  <a:srgbClr val="00FF00"/>
                </a:solidFill>
              </a:rPr>
              <a:t>21 века </a:t>
            </a:r>
            <a:r>
              <a:rPr lang="ru-RU" sz="5400" b="1" dirty="0" smtClean="0"/>
              <a:t>!!!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55775"/>
            <a:ext cx="2971800" cy="3925888"/>
          </a:xfrm>
        </p:spPr>
        <p:txBody>
          <a:bodyPr/>
          <a:lstStyle/>
          <a:p>
            <a:pPr marL="0" indent="180975" algn="just">
              <a:lnSpc>
                <a:spcPct val="120000"/>
              </a:lnSpc>
              <a:buClr>
                <a:srgbClr val="66FF66"/>
              </a:buCl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0066"/>
                </a:solidFill>
              </a:rPr>
              <a:t> </a:t>
            </a:r>
            <a:r>
              <a:rPr lang="ru-RU" sz="2800" b="1" dirty="0" smtClean="0"/>
              <a:t>1,7 миллиардов  человек в мире имеют ожирение или избыточную массу тела</a:t>
            </a:r>
            <a:endParaRPr lang="en-US" sz="2800" b="1" dirty="0" smtClean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203968" y="1727650"/>
            <a:ext cx="29162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66FF66"/>
              </a:buClr>
              <a:buSzPct val="80000"/>
              <a:buFont typeface="Wingdings" pitchFamily="2" charset="2"/>
              <a:buChar char="§"/>
              <a:defRPr/>
            </a:pP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К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2025 году ожиреет</a:t>
            </a:r>
          </a:p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66FF66"/>
              </a:buClr>
              <a:buSzPct val="80000"/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40% мужчин и</a:t>
            </a:r>
          </a:p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66FF66"/>
              </a:buClr>
              <a:buSzPct val="80000"/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50% женщин</a:t>
            </a:r>
          </a:p>
          <a:p>
            <a:pPr algn="ct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A050"/>
              </a:buClr>
              <a:buSzPct val="80000"/>
              <a:buFont typeface="Wingdings" pitchFamily="2" charset="2"/>
              <a:buNone/>
              <a:defRPr/>
            </a:pPr>
            <a:r>
              <a:rPr lang="ru-RU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Каждый второй!</a:t>
            </a: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100963" y="1054775"/>
            <a:ext cx="2279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Сегодня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588225" y="1025975"/>
            <a:ext cx="1938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Завтра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4448" y="5584787"/>
            <a:ext cx="6336704" cy="10801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ОЖИРЕНИЕ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повышает  риск смерти на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88225" y="5597975"/>
            <a:ext cx="2392620" cy="108012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dirty="0" smtClean="0">
                <a:solidFill>
                  <a:srgbClr val="FFFF00"/>
                </a:solidFill>
              </a:rPr>
              <a:t>45%</a:t>
            </a:r>
            <a:endParaRPr lang="ru-RU" sz="7200" b="1" dirty="0">
              <a:solidFill>
                <a:srgbClr val="FFFF00"/>
              </a:solidFill>
            </a:endParaRPr>
          </a:p>
        </p:txBody>
      </p:sp>
      <p:pic>
        <p:nvPicPr>
          <p:cNvPr id="11" name="Picture 5" descr="42-152235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0" y="1054775"/>
            <a:ext cx="2667000" cy="43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8259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36868" grpId="0" autoUpdateAnimBg="0"/>
      <p:bldP spid="36870" grpId="0" autoUpdateAnimBg="0"/>
      <p:bldP spid="3687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88913"/>
            <a:ext cx="1475656" cy="12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28802"/>
            <a:ext cx="9144000" cy="2357454"/>
          </a:xfrm>
        </p:spPr>
        <p:txBody>
          <a:bodyPr anchorCtr="1"/>
          <a:lstStyle/>
          <a:p>
            <a:pPr algn="ctr">
              <a:buNone/>
            </a:pPr>
            <a:r>
              <a:rPr lang="ru-RU" sz="7600" b="1" dirty="0" smtClean="0"/>
              <a:t>ПРЕДУПРЕЖДЕНИЕ ОЖИРЕНИЯ</a:t>
            </a:r>
            <a:endParaRPr lang="ru-RU" sz="7600" b="1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71604" y="1"/>
            <a:ext cx="7572396" cy="1285860"/>
          </a:xfrm>
        </p:spPr>
        <p:txBody>
          <a:bodyPr>
            <a:normAutofit/>
          </a:bodyPr>
          <a:lstStyle/>
          <a:p>
            <a:pPr marL="0" indent="180975" algn="ctr">
              <a:lnSpc>
                <a:spcPct val="120000"/>
              </a:lnSpc>
              <a:buClr>
                <a:srgbClr val="66FF66"/>
              </a:buClr>
              <a:buFont typeface="Wingdings" pitchFamily="2" charset="2"/>
              <a:buChar char="§"/>
            </a:pPr>
            <a:r>
              <a:rPr lang="ru-RU" sz="3200" b="1" i="1" dirty="0" smtClean="0">
                <a:solidFill>
                  <a:srgbClr val="00B050"/>
                </a:solidFill>
              </a:rPr>
              <a:t>ГБУЗ РБ БОЛЬНИЦА СКОРОЙ МЕДИЦИНСКОЙ ПОМОЩИ Г. </a:t>
            </a:r>
            <a:r>
              <a:rPr lang="ru-RU" sz="3200" b="1" i="1" dirty="0" smtClean="0">
                <a:solidFill>
                  <a:srgbClr val="00B050"/>
                </a:solidFill>
              </a:rPr>
              <a:t>У</a:t>
            </a:r>
            <a:r>
              <a:rPr lang="ru-RU" sz="3200" b="1" i="1" dirty="0" smtClean="0">
                <a:solidFill>
                  <a:srgbClr val="00B050"/>
                </a:solidFill>
              </a:rPr>
              <a:t>ФА</a:t>
            </a:r>
            <a:endParaRPr lang="en-US" sz="3200" b="1" i="1" dirty="0" smtClean="0">
              <a:solidFill>
                <a:srgbClr val="00B05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57752" y="5500702"/>
            <a:ext cx="4286248" cy="135729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0" dirty="0" smtClean="0">
                <a:solidFill>
                  <a:schemeClr val="tx1"/>
                </a:solidFill>
              </a:rPr>
              <a:t>Выполнила врач-эндокринол</a:t>
            </a:r>
            <a:r>
              <a:rPr lang="ru-RU" sz="2200" dirty="0" smtClean="0">
                <a:solidFill>
                  <a:schemeClr val="tx1"/>
                </a:solidFill>
              </a:rPr>
              <a:t>ог 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ГБУЗ РБ БСМП г. Уф</a:t>
            </a:r>
            <a:r>
              <a:rPr lang="ru-RU" dirty="0" smtClean="0">
                <a:solidFill>
                  <a:schemeClr val="tx1"/>
                </a:solidFill>
              </a:rPr>
              <a:t>а Э.В. Галина, 2018г. </a:t>
            </a:r>
            <a:endParaRPr lang="ru-RU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8259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0" y="1268760"/>
            <a:ext cx="4786314" cy="4327338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100000">
                <a:srgbClr val="99CC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Font typeface="Wingdings" pitchFamily="2" charset="2"/>
              <a:buChar char="Ø"/>
            </a:pPr>
            <a:r>
              <a:rPr lang="ru-RU" sz="2400" b="1" dirty="0">
                <a:solidFill>
                  <a:srgbClr val="CCAF0A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ru-RU" sz="3200" b="1" dirty="0">
                <a:solidFill>
                  <a:srgbClr val="CC0000"/>
                </a:solidFill>
                <a:latin typeface="Comic Sans MS" pitchFamily="66" charset="0"/>
                <a:cs typeface="Arial" charset="0"/>
              </a:rPr>
              <a:t>Чрезмерное питание</a:t>
            </a:r>
          </a:p>
          <a:p>
            <a:pPr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Font typeface="Wingdings" pitchFamily="2" charset="2"/>
              <a:buChar char="Ø"/>
            </a:pPr>
            <a:r>
              <a:rPr lang="ru-RU" sz="3200" b="1" dirty="0">
                <a:solidFill>
                  <a:srgbClr val="CC00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ru-RU" sz="3200" b="1" dirty="0" smtClean="0">
                <a:solidFill>
                  <a:srgbClr val="CC0000"/>
                </a:solidFill>
                <a:latin typeface="Comic Sans MS" pitchFamily="66" charset="0"/>
                <a:cs typeface="Arial" charset="0"/>
              </a:rPr>
              <a:t>Малоподвижный образ жизни</a:t>
            </a:r>
            <a:endParaRPr lang="ru-RU" sz="3200" b="1" dirty="0">
              <a:solidFill>
                <a:srgbClr val="CC0000"/>
              </a:solidFill>
              <a:latin typeface="Comic Sans MS" pitchFamily="66" charset="0"/>
              <a:cs typeface="Arial" charset="0"/>
            </a:endParaRPr>
          </a:p>
          <a:p>
            <a:pPr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Font typeface="Wingdings" pitchFamily="2" charset="2"/>
              <a:buChar char="Ø"/>
            </a:pPr>
            <a:r>
              <a:rPr lang="ru-RU" sz="3200" b="1" dirty="0">
                <a:solidFill>
                  <a:srgbClr val="CC00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ru-RU" sz="3200" b="1" dirty="0" smtClean="0">
                <a:solidFill>
                  <a:srgbClr val="CC0000"/>
                </a:solidFill>
                <a:latin typeface="Comic Sans MS" pitchFamily="66" charset="0"/>
                <a:cs typeface="Arial" charset="0"/>
              </a:rPr>
              <a:t>Наследственность</a:t>
            </a:r>
          </a:p>
          <a:p>
            <a:pPr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CC0000"/>
                </a:solidFill>
                <a:latin typeface="Comic Sans MS" pitchFamily="66" charset="0"/>
                <a:cs typeface="Arial" charset="0"/>
              </a:rPr>
              <a:t>Стрессы</a:t>
            </a:r>
          </a:p>
          <a:p>
            <a:pPr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Font typeface="Wingdings" pitchFamily="2" charset="2"/>
              <a:buChar char="Ø"/>
            </a:pPr>
            <a:endParaRPr lang="ru-RU" sz="3200" b="1" dirty="0">
              <a:solidFill>
                <a:srgbClr val="CC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0" y="27945"/>
            <a:ext cx="9143999" cy="978729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1228725" algn="l"/>
              </a:tabLst>
            </a:pPr>
            <a:r>
              <a:rPr lang="ru-RU" sz="4800" b="1" dirty="0" smtClean="0">
                <a:latin typeface="Comic Sans MS" pitchFamily="66" charset="0"/>
                <a:cs typeface="Arial" charset="0"/>
              </a:rPr>
              <a:t>ПРИЧИНЫ ОЖИРЕНИЯ</a:t>
            </a:r>
            <a:endParaRPr lang="ru-RU" sz="4800" b="1" dirty="0">
              <a:latin typeface="Comic Sans MS" pitchFamily="66" charset="0"/>
              <a:cs typeface="Arial" charset="0"/>
            </a:endParaRPr>
          </a:p>
        </p:txBody>
      </p:sp>
      <p:pic>
        <p:nvPicPr>
          <p:cNvPr id="26628" name="Picture 6" descr="Пища бог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14" y="4275241"/>
            <a:ext cx="3357586" cy="258275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6632" name="Picture 10" descr="C:\Users\User\Desktop\Новая папка\фото зож 2\gipodinam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285860"/>
            <a:ext cx="4429125" cy="265661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6440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erebryanskaya.com/wp-content/uploads/2016/11/6-tipov-ozhireniya-i-kak-spravitsya-s-kazhdym-iz-nikh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0"/>
            <a:ext cx="3786182" cy="327817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b.ru/misc/i/gallery/10682/15065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3470069"/>
            <a:ext cx="3786182" cy="338793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57166"/>
            <a:ext cx="514350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ВЫНУЖДЕННОЕ ПОЛОЖЕНИЕ  НА РАБОТЕ,«ОФИСНЫЕ РАБОТНИКИ»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УПОТРЕБЛЕНИЕ ПОЛУФАБРИКАТОВ,</a:t>
            </a:r>
          </a:p>
          <a:p>
            <a:r>
              <a:rPr lang="ru-RU" sz="2800" b="1" dirty="0" smtClean="0"/>
              <a:t>ЕДА НА ХОДУ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УЛУЧШЕНИЕ КАЧЕСТВА ЖИЗНИ (АВТОМОБИЛЬ,КОМПЬЮТЕР,ПУЛЬТЫ ОТ ТВ)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805235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3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7200" b="1" dirty="0" smtClean="0">
                <a:solidFill>
                  <a:srgbClr val="002060"/>
                </a:solidFill>
              </a:rPr>
              <a:t>ОЖИРЕНИЕ</a:t>
            </a:r>
            <a:endParaRPr lang="ru-RU" sz="7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643050"/>
            <a:ext cx="4000500" cy="5214950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2400" b="1" i="1" dirty="0" smtClean="0">
              <a:solidFill>
                <a:srgbClr val="CC99FF"/>
              </a:solidFill>
            </a:endParaRPr>
          </a:p>
          <a:p>
            <a:pPr>
              <a:defRPr/>
            </a:pPr>
            <a:r>
              <a:rPr lang="ru-RU" sz="2400" b="1" i="1" dirty="0">
                <a:solidFill>
                  <a:srgbClr val="CC99FF"/>
                </a:solidFill>
              </a:rPr>
              <a:t> </a:t>
            </a:r>
            <a:r>
              <a:rPr lang="ru-RU" sz="2400" b="1" i="1" dirty="0">
                <a:solidFill>
                  <a:srgbClr val="002060"/>
                </a:solidFill>
              </a:rPr>
              <a:t>ожирение часто 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    связано обилием </a:t>
            </a:r>
            <a:r>
              <a:rPr lang="ru-RU" sz="2400" b="1" i="1" dirty="0">
                <a:solidFill>
                  <a:srgbClr val="002060"/>
                </a:solidFill>
              </a:rPr>
              <a:t>животных жиров в рационе (что вызывает атеросклероз), употреблением соленой пищи, а также малой физической активностью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741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63" y="2000240"/>
            <a:ext cx="5214937" cy="4857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991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1575" y="53527"/>
            <a:ext cx="6336704" cy="10801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НИЗКАЯ физическая активность повышает  риск смерти на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500826" y="142851"/>
            <a:ext cx="2643174" cy="114300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>
                <a:solidFill>
                  <a:schemeClr val="tx1"/>
                </a:solidFill>
              </a:rPr>
              <a:t>2</a:t>
            </a:r>
            <a:r>
              <a:rPr lang="ru-RU" sz="8800" b="1" dirty="0" smtClean="0">
                <a:solidFill>
                  <a:schemeClr val="tx1"/>
                </a:solidFill>
              </a:rPr>
              <a:t>5%</a:t>
            </a:r>
            <a:endParaRPr lang="ru-RU" sz="88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00562" y="1448665"/>
            <a:ext cx="4528105" cy="2139510"/>
          </a:xfrm>
          <a:prstGeom prst="roundRect">
            <a:avLst/>
          </a:prstGeom>
          <a:solidFill>
            <a:srgbClr val="E7F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78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200" b="1" dirty="0" smtClean="0">
              <a:solidFill>
                <a:prstClr val="white"/>
              </a:solidFill>
            </a:endParaRPr>
          </a:p>
          <a:p>
            <a:pPr indent="1778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</a:rPr>
              <a:t>Откажитесь, по возможности, от общественного транспорта</a:t>
            </a:r>
          </a:p>
          <a:p>
            <a:pPr indent="1778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</a:rPr>
              <a:t>Откажитесь от лифта</a:t>
            </a:r>
          </a:p>
          <a:p>
            <a:pPr indent="1778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</a:rPr>
              <a:t>Займитесь не спортом, а физкультурой – 3-5 раз в неделю по 20-40 минут</a:t>
            </a:r>
            <a:r>
              <a:rPr lang="ru-RU" sz="2200" b="1" dirty="0" smtClean="0">
                <a:solidFill>
                  <a:srgbClr val="006600"/>
                </a:solidFill>
              </a:rPr>
              <a:t>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200" b="1" dirty="0">
              <a:solidFill>
                <a:prstClr val="white"/>
              </a:solidFill>
            </a:endParaRPr>
          </a:p>
        </p:txBody>
      </p:sp>
      <p:pic>
        <p:nvPicPr>
          <p:cNvPr id="5" name="Рисунок 4" descr="IMG_5868"/>
          <p:cNvPicPr>
            <a:picLocks noChangeAspect="1" noChangeArrowheads="1"/>
          </p:cNvPicPr>
          <p:nvPr/>
        </p:nvPicPr>
        <p:blipFill>
          <a:blip r:embed="rId2" cstate="print"/>
          <a:srcRect l="22222" t="14097" r="7936"/>
          <a:stretch>
            <a:fillRect/>
          </a:stretch>
        </p:blipFill>
        <p:spPr bwMode="auto">
          <a:xfrm>
            <a:off x="0" y="1357298"/>
            <a:ext cx="3613397" cy="230425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11575" y="3786190"/>
            <a:ext cx="8786874" cy="2428892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730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b="1" dirty="0" smtClean="0">
                <a:solidFill>
                  <a:prstClr val="white"/>
                </a:solidFill>
              </a:rPr>
              <a:t>Разминка: разогрев организма 5-10 мин.</a:t>
            </a:r>
          </a:p>
          <a:p>
            <a:pPr indent="2730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b="1" dirty="0" smtClean="0">
                <a:solidFill>
                  <a:prstClr val="white"/>
                </a:solidFill>
              </a:rPr>
              <a:t>Аэробная фаза – основная – с постепенным наращиванием нагрузки до уровня 50-75% с удержанием её в течение 20-30 минут.</a:t>
            </a:r>
          </a:p>
          <a:p>
            <a:pPr indent="2730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b="1" dirty="0" smtClean="0">
                <a:solidFill>
                  <a:prstClr val="white"/>
                </a:solidFill>
              </a:rPr>
              <a:t>Заключительная часть – выход из нагрузки в течение 20-30 мин.</a:t>
            </a:r>
            <a:endParaRPr lang="ru-RU" sz="2200" b="1" dirty="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6215082"/>
            <a:ext cx="9144000" cy="57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sz="4000" b="1" dirty="0" smtClean="0">
                <a:solidFill>
                  <a:prstClr val="white"/>
                </a:solidFill>
              </a:rPr>
              <a:t>Увеличивайте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ФИЗИЧЕСКУЮ АКТИВНОСТЬ!!!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475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" y="214290"/>
            <a:ext cx="9144000" cy="1285884"/>
          </a:xfrm>
        </p:spPr>
        <p:txBody>
          <a:bodyPr lIns="0" rIns="0" bIns="0" anchor="b">
            <a:no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ПСИХОЭМОЦИОНАЛЬНОЕ   НАПРЯЖЕНИЕ</a:t>
            </a:r>
            <a:endParaRPr lang="ru-RU" sz="4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0" y="1928802"/>
            <a:ext cx="5903913" cy="4832092"/>
          </a:xfrm>
          <a:prstGeom prst="rect">
            <a:avLst/>
          </a:prstGeom>
          <a:gradFill flip="none" rotWithShape="1">
            <a:gsLst>
              <a:gs pos="31000">
                <a:srgbClr val="000000"/>
              </a:gs>
              <a:gs pos="45000">
                <a:srgbClr val="0A128C"/>
              </a:gs>
              <a:gs pos="64000">
                <a:srgbClr val="181CC7"/>
              </a:gs>
              <a:gs pos="78000">
                <a:srgbClr val="7005D4"/>
              </a:gs>
              <a:gs pos="89000">
                <a:srgbClr val="8C3D91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ОСОБЕННО ОПАСНЫ ТЯЖЕЛЫЕ И ДЛИТЕЛЬНЫЕ СТРЕССЫ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800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Необходимо учиться </a:t>
            </a:r>
            <a:r>
              <a:rPr lang="ru-RU" sz="28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изменять к ним отношение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8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Хороший эффект оказывают занятие любимым делом (хобби)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8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Желательно включать психологические тренировки (аутотренинг) и методики </a:t>
            </a:r>
            <a:r>
              <a:rPr lang="ru-RU" sz="2800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релаксации</a:t>
            </a:r>
            <a:endParaRPr lang="ru-RU" sz="2800" b="1" i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24" name="Picture 5" descr="C:\Users\User\Desktop\Новая папка\фото зож 2\2323023_c13f4424_3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1" y="4701388"/>
            <a:ext cx="3203245" cy="211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785926"/>
            <a:ext cx="3214677" cy="2392319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42661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статистик\Рабочий стол\ba3b29839791e903d611f15cfa785ad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7952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0.7|0.8|0.7|28.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0.7|0.8|0.7|28.|0.7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143</TotalTime>
  <Words>577</Words>
  <Application>Microsoft Office PowerPoint</Application>
  <PresentationFormat>Экран (4:3)</PresentationFormat>
  <Paragraphs>119</Paragraphs>
  <Slides>16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         ОЖИРЕНИЕ </vt:lpstr>
      <vt:lpstr>Эпидемия 21 века !!!</vt:lpstr>
      <vt:lpstr>ПРЕДУПРЕЖДЕНИЕ ОЖИРЕНИЯ</vt:lpstr>
      <vt:lpstr>Слайд 4</vt:lpstr>
      <vt:lpstr>Слайд 5</vt:lpstr>
      <vt:lpstr>ОЖИРЕНИЕ</vt:lpstr>
      <vt:lpstr>Слайд 7</vt:lpstr>
      <vt:lpstr>ПСИХОЭМОЦИОНАЛЬНОЕ   НАПРЯЖЕНИЕ</vt:lpstr>
      <vt:lpstr>Слайд 9</vt:lpstr>
      <vt:lpstr>СНИЖЕНИЕ МАССЫ ТЕЛА</vt:lpstr>
      <vt:lpstr>ПРИНЦИПЫ ПИТАНИЯ</vt:lpstr>
      <vt:lpstr>Слайд 12</vt:lpstr>
      <vt:lpstr>РАЦИОНАЛЬНОЕ ПИТАНИЕ</vt:lpstr>
      <vt:lpstr>КОНТРОЛЬ УРОВНЯ ХОЛЕСТЕРИНА И ЛИПИДОГРАММЫ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ОЖИРЕНИЕ</dc:title>
  <dc:creator>Кабинет Терапевта</dc:creator>
  <cp:lastModifiedBy>Статистик</cp:lastModifiedBy>
  <cp:revision>15</cp:revision>
  <dcterms:created xsi:type="dcterms:W3CDTF">2018-07-02T03:30:38Z</dcterms:created>
  <dcterms:modified xsi:type="dcterms:W3CDTF">2018-07-02T06:19:16Z</dcterms:modified>
</cp:coreProperties>
</file>