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sldIdLst>
    <p:sldId id="256" r:id="rId2"/>
    <p:sldId id="257" r:id="rId3"/>
    <p:sldId id="261" r:id="rId4"/>
    <p:sldId id="262" r:id="rId5"/>
    <p:sldId id="259" r:id="rId6"/>
    <p:sldId id="258" r:id="rId7"/>
    <p:sldId id="265" r:id="rId8"/>
    <p:sldId id="266" r:id="rId9"/>
    <p:sldId id="269" r:id="rId10"/>
    <p:sldId id="270" r:id="rId11"/>
    <p:sldId id="271" r:id="rId12"/>
    <p:sldId id="267" r:id="rId13"/>
    <p:sldId id="272" r:id="rId14"/>
    <p:sldId id="273" r:id="rId15"/>
    <p:sldId id="274" r:id="rId16"/>
    <p:sldId id="275" r:id="rId17"/>
    <p:sldId id="276" r:id="rId18"/>
    <p:sldId id="268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мальчики,%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7-9 лет</c:v>
                </c:pt>
                <c:pt idx="1">
                  <c:v>10-14 лет</c:v>
                </c:pt>
                <c:pt idx="2">
                  <c:v>15-17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девочки, 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7-9 лет</c:v>
                </c:pt>
                <c:pt idx="1">
                  <c:v>10-14 лет</c:v>
                </c:pt>
                <c:pt idx="2">
                  <c:v>15-17 лет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</c:v>
                </c:pt>
                <c:pt idx="1">
                  <c:v>41</c:v>
                </c:pt>
                <c:pt idx="2">
                  <c:v>17</c:v>
                </c:pt>
              </c:numCache>
            </c:numRef>
          </c:val>
        </c:ser>
        <c:dLbls/>
        <c:shape val="box"/>
        <c:axId val="106044800"/>
        <c:axId val="106087168"/>
        <c:axId val="0"/>
      </c:bar3DChart>
      <c:catAx>
        <c:axId val="1060448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087168"/>
        <c:crosses val="autoZero"/>
        <c:auto val="1"/>
        <c:lblAlgn val="ctr"/>
        <c:lblOffset val="100"/>
      </c:catAx>
      <c:valAx>
        <c:axId val="106087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0448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&gt;80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60-80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75</c:v>
                </c:pt>
                <c:pt idx="1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&lt;60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25</c:v>
                </c:pt>
                <c:pt idx="1">
                  <c:v>0</c:v>
                </c:pt>
              </c:numCache>
            </c:numRef>
          </c:val>
        </c:ser>
        <c:dLbls/>
        <c:shape val="box"/>
        <c:axId val="129847296"/>
        <c:axId val="129848832"/>
        <c:axId val="0"/>
      </c:bar3DChart>
      <c:catAx>
        <c:axId val="1298472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848832"/>
        <c:crosses val="autoZero"/>
        <c:auto val="1"/>
        <c:lblAlgn val="ctr"/>
        <c:lblOffset val="100"/>
      </c:catAx>
      <c:valAx>
        <c:axId val="129848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847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контролируемая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 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частично-контролируемая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 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неконтролируемая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 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/>
        <c:shape val="box"/>
        <c:axId val="130359680"/>
        <c:axId val="130361216"/>
        <c:axId val="0"/>
      </c:bar3DChart>
      <c:catAx>
        <c:axId val="1303596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0361216"/>
        <c:crosses val="autoZero"/>
        <c:auto val="1"/>
        <c:lblAlgn val="ctr"/>
        <c:lblOffset val="100"/>
      </c:catAx>
      <c:valAx>
        <c:axId val="130361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03596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атопический дерматит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 до лечения 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круглогодичный аллергический ринит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 до лечения 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82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поллиноз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 до лечения 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69</c:v>
                </c:pt>
                <c:pt idx="1">
                  <c:v>7</c:v>
                </c:pt>
              </c:numCache>
            </c:numRef>
          </c:val>
        </c:ser>
        <c:dLbls/>
        <c:shape val="box"/>
        <c:axId val="128510592"/>
        <c:axId val="129000960"/>
        <c:axId val="0"/>
      </c:bar3DChart>
      <c:catAx>
        <c:axId val="1285105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000960"/>
        <c:crosses val="autoZero"/>
        <c:auto val="1"/>
        <c:lblAlgn val="ctr"/>
        <c:lblOffset val="100"/>
      </c:catAx>
      <c:valAx>
        <c:axId val="129000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8510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7-9 лет, 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среднетяжелая БА</c:v>
                </c:pt>
                <c:pt idx="1">
                  <c:v>тяжелая БА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10-14 лет, 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среднетяжелая БА</c:v>
                </c:pt>
                <c:pt idx="1">
                  <c:v>тяжелая БА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41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15-17 лет, 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среднетяжелая БА</c:v>
                </c:pt>
                <c:pt idx="1">
                  <c:v>тяжелая БА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</c:v>
                </c:pt>
                <c:pt idx="1">
                  <c:v>25</c:v>
                </c:pt>
              </c:numCache>
            </c:numRef>
          </c:val>
        </c:ser>
        <c:dLbls/>
        <c:shape val="box"/>
        <c:axId val="126972672"/>
        <c:axId val="126974208"/>
        <c:axId val="0"/>
      </c:bar3DChart>
      <c:catAx>
        <c:axId val="1269726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974208"/>
        <c:crosses val="autoZero"/>
        <c:auto val="1"/>
        <c:lblAlgn val="ctr"/>
        <c:lblOffset val="100"/>
      </c:catAx>
      <c:valAx>
        <c:axId val="126974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9726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с неконтролируемой БА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Общий IgE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550</c:v>
                </c:pt>
              </c:numCache>
            </c:numRef>
          </c:val>
        </c:ser>
        <c:dLbls/>
        <c:gapWidth val="219"/>
        <c:overlap val="-27"/>
        <c:axId val="127544704"/>
        <c:axId val="128797312"/>
      </c:barChart>
      <c:catAx>
        <c:axId val="1275447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97312"/>
        <c:crosses val="autoZero"/>
        <c:auto val="1"/>
        <c:lblAlgn val="ctr"/>
        <c:lblOffset val="100"/>
      </c:catAx>
      <c:valAx>
        <c:axId val="128797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54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с неконтролируемой БА,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бытовая аллергия</c:v>
                </c:pt>
                <c:pt idx="1">
                  <c:v>эпидермальная аллергия</c:v>
                </c:pt>
                <c:pt idx="2">
                  <c:v>пищевая аллергия</c:v>
                </c:pt>
                <c:pt idx="3">
                  <c:v>пыльцевая аллергия</c:v>
                </c:pt>
                <c:pt idx="4">
                  <c:v>грибковая аллергия</c:v>
                </c:pt>
                <c:pt idx="5">
                  <c:v>бактериальная аллергия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</c:v>
                </c:pt>
                <c:pt idx="1">
                  <c:v>18</c:v>
                </c:pt>
                <c:pt idx="2">
                  <c:v>13</c:v>
                </c:pt>
                <c:pt idx="3">
                  <c:v>11</c:v>
                </c:pt>
                <c:pt idx="4">
                  <c:v>9</c:v>
                </c:pt>
                <c:pt idx="5">
                  <c:v>7</c:v>
                </c:pt>
              </c:numCache>
            </c:numRef>
          </c:val>
        </c:ser>
        <c:dLbls/>
        <c:shape val="box"/>
        <c:axId val="127733760"/>
        <c:axId val="127735296"/>
        <c:axId val="0"/>
      </c:bar3DChart>
      <c:catAx>
        <c:axId val="1277337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735296"/>
        <c:crosses val="autoZero"/>
        <c:auto val="1"/>
        <c:lblAlgn val="ctr"/>
        <c:lblOffset val="100"/>
      </c:catAx>
      <c:valAx>
        <c:axId val="127735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73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легкой степени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средней степени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43</c:v>
                </c:pt>
                <c:pt idx="1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тяжелой степени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45</c:v>
                </c:pt>
                <c:pt idx="1">
                  <c:v>2</c:v>
                </c:pt>
              </c:numCache>
            </c:numRef>
          </c:val>
        </c:ser>
        <c:dLbls/>
        <c:shape val="box"/>
        <c:axId val="127764352"/>
        <c:axId val="127765888"/>
        <c:axId val="0"/>
      </c:bar3DChart>
      <c:catAx>
        <c:axId val="127764352"/>
        <c:scaling>
          <c:orientation val="minMax"/>
        </c:scaling>
        <c:axPos val="b"/>
        <c:numFmt formatCode="General" sourceLinked="0"/>
        <c:tickLblPos val="nextTo"/>
        <c:crossAx val="127765888"/>
        <c:crosses val="autoZero"/>
        <c:auto val="1"/>
        <c:lblAlgn val="ctr"/>
        <c:lblOffset val="100"/>
      </c:catAx>
      <c:valAx>
        <c:axId val="1277658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7643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тяжелые обострения, % детей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12</c:v>
                </c:pt>
              </c:numCache>
            </c:numRef>
          </c:val>
        </c:ser>
        <c:dLbls/>
        <c:shape val="box"/>
        <c:axId val="128757760"/>
        <c:axId val="128759296"/>
        <c:axId val="0"/>
      </c:bar3DChart>
      <c:catAx>
        <c:axId val="1287577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8759296"/>
        <c:crosses val="autoZero"/>
        <c:auto val="1"/>
        <c:lblAlgn val="ctr"/>
        <c:lblOffset val="100"/>
      </c:catAx>
      <c:valAx>
        <c:axId val="1287592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8757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&lt;2 дней/неделю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&gt;2 дней/неделю, но не каждый день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42</c:v>
                </c:pt>
                <c:pt idx="1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ежедневно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58</c:v>
                </c:pt>
                <c:pt idx="1">
                  <c:v>0</c:v>
                </c:pt>
              </c:numCache>
            </c:numRef>
          </c:val>
        </c:ser>
        <c:dLbls/>
        <c:shape val="box"/>
        <c:axId val="128404480"/>
        <c:axId val="128463616"/>
        <c:axId val="0"/>
      </c:bar3DChart>
      <c:catAx>
        <c:axId val="1284044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8463616"/>
        <c:crosses val="autoZero"/>
        <c:auto val="1"/>
        <c:lblAlgn val="ctr"/>
        <c:lblOffset val="100"/>
      </c:catAx>
      <c:valAx>
        <c:axId val="128463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8404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≤2 дней/неделю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&gt;2 дней/неделю, но не каждый день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38</c:v>
                </c:pt>
                <c:pt idx="1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ежедневно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62</c:v>
                </c:pt>
                <c:pt idx="1">
                  <c:v>0</c:v>
                </c:pt>
              </c:numCache>
            </c:numRef>
          </c:val>
        </c:ser>
        <c:dLbls/>
        <c:shape val="box"/>
        <c:axId val="129132032"/>
        <c:axId val="129133568"/>
        <c:axId val="0"/>
      </c:bar3DChart>
      <c:catAx>
        <c:axId val="1291320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133568"/>
        <c:crosses val="autoZero"/>
        <c:auto val="1"/>
        <c:lblAlgn val="ctr"/>
        <c:lblOffset val="100"/>
      </c:catAx>
      <c:valAx>
        <c:axId val="129133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132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низкие дозы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средние дозы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высокие дозы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лечения</c:v>
                </c:pt>
                <c:pt idx="1">
                  <c:v>после лечения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/>
        <c:shape val="box"/>
        <c:axId val="129789312"/>
        <c:axId val="129815680"/>
        <c:axId val="0"/>
      </c:bar3DChart>
      <c:catAx>
        <c:axId val="1297893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815680"/>
        <c:crosses val="autoZero"/>
        <c:auto val="1"/>
        <c:lblAlgn val="ctr"/>
        <c:lblOffset val="100"/>
      </c:catAx>
      <c:valAx>
        <c:axId val="129815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789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35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2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11860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38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79012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5454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930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35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95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090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53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27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88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14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8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72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77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5643578"/>
            <a:ext cx="5357818" cy="1214422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Педиатрическое  отделение</a:t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Заведующая отделением: 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Казакова </a:t>
            </a:r>
            <a:r>
              <a:rPr lang="ru-RU" sz="2200" dirty="0">
                <a:solidFill>
                  <a:srgbClr val="002060"/>
                </a:solidFill>
              </a:rPr>
              <a:t>И.В.</a:t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Врач аллерголог-иммунолог 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err="1" smtClean="0">
                <a:solidFill>
                  <a:srgbClr val="002060"/>
                </a:solidFill>
              </a:rPr>
              <a:t>Самигуллина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Н.</a:t>
            </a:r>
            <a:r>
              <a:rPr lang="ru-RU" sz="2400" dirty="0">
                <a:solidFill>
                  <a:srgbClr val="002060"/>
                </a:solidFill>
              </a:rPr>
              <a:t>В.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230197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4600" b="1" dirty="0" smtClean="0">
                <a:solidFill>
                  <a:srgbClr val="002060"/>
                </a:solidFill>
              </a:rPr>
              <a:t>РЕЗУЛЬТАТЫ  ИСПОЛЬЗОВАНИЯ </a:t>
            </a:r>
          </a:p>
          <a:p>
            <a:pPr algn="ctr"/>
            <a:r>
              <a:rPr lang="ru-RU" sz="4600" b="1" dirty="0" smtClean="0">
                <a:solidFill>
                  <a:srgbClr val="002060"/>
                </a:solidFill>
              </a:rPr>
              <a:t>ОМАЛИЗУМАБА (КСОЛАРА®) </a:t>
            </a:r>
          </a:p>
          <a:p>
            <a:pPr algn="ctr"/>
            <a:r>
              <a:rPr lang="ru-RU" sz="4600" b="1" dirty="0" smtClean="0">
                <a:solidFill>
                  <a:srgbClr val="002060"/>
                </a:solidFill>
              </a:rPr>
              <a:t>В ТЕРАПИИ ДЕТЕЙ </a:t>
            </a:r>
          </a:p>
          <a:p>
            <a:pPr algn="ctr"/>
            <a:r>
              <a:rPr lang="ru-RU" sz="4600" b="1" dirty="0" smtClean="0">
                <a:solidFill>
                  <a:srgbClr val="002060"/>
                </a:solidFill>
              </a:rPr>
              <a:t>С НЕКОНТРОЛИРУЕМОЙ  </a:t>
            </a:r>
          </a:p>
          <a:p>
            <a:pPr algn="ctr"/>
            <a:r>
              <a:rPr lang="ru-RU" sz="4600" b="1" dirty="0" smtClean="0">
                <a:solidFill>
                  <a:srgbClr val="002060"/>
                </a:solidFill>
              </a:rPr>
              <a:t>БРОНХИАЛЬНОЙ АСТМОЙ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a typeface="+mj-ea"/>
                <a:cs typeface="+mj-cs"/>
              </a:rPr>
              <a:t>ГБУЗ РБ  </a:t>
            </a:r>
            <a:r>
              <a:rPr lang="ru-RU" sz="2400" b="1" dirty="0" smtClean="0">
                <a:solidFill>
                  <a:prstClr val="black"/>
                </a:solidFill>
                <a:ea typeface="+mj-ea"/>
                <a:cs typeface="+mj-cs"/>
              </a:rPr>
              <a:t>Больница  скорой медицинской помощи </a:t>
            </a:r>
            <a:r>
              <a:rPr lang="ru-RU" sz="2400" b="1" dirty="0" smtClean="0">
                <a:solidFill>
                  <a:prstClr val="black"/>
                </a:solidFill>
                <a:ea typeface="+mj-ea"/>
                <a:cs typeface="+mj-cs"/>
              </a:rPr>
              <a:t>г. Уф</a:t>
            </a:r>
            <a:r>
              <a:rPr lang="ru-RU" sz="2400" dirty="0" smtClean="0">
                <a:solidFill>
                  <a:prstClr val="black"/>
                </a:solidFill>
                <a:ea typeface="+mj-ea"/>
                <a:cs typeface="+mj-cs"/>
              </a:rPr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32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8034367" cy="1930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СПЕКТР СЕНСИБИЛИЗАЦИИ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9910273"/>
              </p:ext>
            </p:extLst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374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14290"/>
            <a:ext cx="8248681" cy="17161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ДИНАМИКА ОБОСТРЕНИЙ БА НА ФОНЕ ЛЕЧЕНИЯ, % ДЕТЕЙ (Р&lt;0,05)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1997713"/>
              </p:ext>
            </p:extLst>
          </p:nvPr>
        </p:nvGraphicFramePr>
        <p:xfrm>
          <a:off x="0" y="1714488"/>
          <a:ext cx="91440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362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6551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ДИНАМИКА ЧАСТОТЫ ГОСПИТАЛИЗАЦИЙ НА ФОНЕ ВКЛЮЧЕНИЯ В ТЕРАПИЮ ОМАЛИЗУМАБА (Р&lt;0,05)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0627456"/>
              </p:ext>
            </p:extLst>
          </p:nvPr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68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58375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ДИНАМИКА ЧАСТОТЫ ПРИСТУПОВ БА, % ДЕТЕЙ (Р&lt;0,05)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8932114"/>
              </p:ext>
            </p:extLst>
          </p:nvPr>
        </p:nvGraphicFramePr>
        <p:xfrm>
          <a:off x="0" y="1785926"/>
          <a:ext cx="914400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7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929717" cy="1644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ПОТРЕБНОСТЬ В </a:t>
            </a:r>
            <a:r>
              <a:rPr lang="el-GR" sz="3200" b="1" dirty="0" smtClean="0">
                <a:solidFill>
                  <a:srgbClr val="002060"/>
                </a:solidFill>
              </a:rPr>
              <a:t>Β</a:t>
            </a:r>
            <a:r>
              <a:rPr lang="ru-RU" sz="3200" b="1" dirty="0" smtClean="0">
                <a:solidFill>
                  <a:srgbClr val="002060"/>
                </a:solidFill>
              </a:rPr>
              <a:t>2-АГОНИСТАХ КОРОТКОГО ДЕЙСТВИЯ, % ДЕТЕЙ (Р&lt;0,05)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7849134"/>
              </p:ext>
            </p:extLst>
          </p:nvPr>
        </p:nvGraphicFramePr>
        <p:xfrm>
          <a:off x="0" y="1643050"/>
          <a:ext cx="91440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244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14290"/>
            <a:ext cx="9144000" cy="171611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ДИНАМИКА СНИЖЕНИЯ ДОЗИРОВКИ ИГКС НА ФОНЕ ЛЕЧЕНИЯ, % ДЕТЕЙ (Р&lt;0,05)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4709817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26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42852"/>
            <a:ext cx="9144000" cy="178754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Динамика ФВД на </a:t>
            </a:r>
            <a:r>
              <a:rPr lang="ru-RU" b="1" dirty="0">
                <a:solidFill>
                  <a:srgbClr val="002060"/>
                </a:solidFill>
              </a:rPr>
              <a:t>ф</a:t>
            </a:r>
            <a:r>
              <a:rPr lang="ru-RU" b="1" dirty="0" smtClean="0">
                <a:solidFill>
                  <a:srgbClr val="002060"/>
                </a:solidFill>
              </a:rPr>
              <a:t>оне лечения (ОФВ1 в % от должного), % детей (р&lt;0,05)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4880135"/>
              </p:ext>
            </p:extLst>
          </p:nvPr>
        </p:nvGraphicFramePr>
        <p:xfrm>
          <a:off x="0" y="1643050"/>
          <a:ext cx="91440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3714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14290"/>
            <a:ext cx="9144000" cy="171611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Динамика контроля БА на фоне лечения (по данным опросника АСТ-тест), % детей (р&lt;0,05)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5070820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664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14290"/>
            <a:ext cx="9144000" cy="171611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СИМПТОМЫ КОМОРБИДНЫХ АЛЛЕРГИЧЕСКИХ ЗАБОЛЕВАНИЙ (Р&lt;0,05)</a:t>
            </a:r>
            <a:endParaRPr lang="ru-RU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3681268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798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ЗАКЛЮЧЕНИЕ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8715403" cy="418399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Широкие терапевтические возможности препарата</a:t>
            </a:r>
          </a:p>
          <a:p>
            <a:r>
              <a:rPr lang="ru-RU" sz="2400" b="1" dirty="0" smtClean="0"/>
              <a:t>Высокая безопасность</a:t>
            </a:r>
          </a:p>
          <a:p>
            <a:r>
              <a:rPr lang="ru-RU" sz="2400" b="1" dirty="0" smtClean="0"/>
              <a:t>Доказанная клиническая эффективность у наиболее тяжелого контингента больных, угрожаемых по фатальному течению заболевания</a:t>
            </a:r>
          </a:p>
          <a:p>
            <a:pPr marL="0" indent="0">
              <a:buNone/>
            </a:pPr>
            <a:r>
              <a:rPr lang="ru-RU" sz="2400" b="1" dirty="0" smtClean="0"/>
              <a:t>Обосновывают достойное место </a:t>
            </a:r>
            <a:r>
              <a:rPr lang="ru-RU" sz="2400" b="1" dirty="0" err="1" smtClean="0"/>
              <a:t>омализумаба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Ксолара</a:t>
            </a:r>
            <a:r>
              <a:rPr lang="ru-RU" sz="2400" b="1" dirty="0"/>
              <a:t>®</a:t>
            </a:r>
            <a:r>
              <a:rPr lang="ru-RU" sz="2400" b="1" dirty="0" smtClean="0"/>
              <a:t>) в арсенале современных противоастматических средств у детей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69623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6957312" cy="19304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АКТУАЛЬНОСТЬ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428736"/>
            <a:ext cx="3714744" cy="5429263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 smtClean="0"/>
              <a:t>Бронхиальная астма (БА)- наиболее распространенное хроническое заболевание органов дыхания у детей</a:t>
            </a:r>
          </a:p>
          <a:p>
            <a:r>
              <a:rPr lang="ru-RU" sz="2900" b="1" dirty="0" smtClean="0"/>
              <a:t>В патогенезе БА ключевая роль принадлежит </a:t>
            </a:r>
            <a:r>
              <a:rPr lang="ru-RU" sz="2900" b="1" dirty="0" err="1" smtClean="0"/>
              <a:t>иммуноглобуллину</a:t>
            </a:r>
            <a:r>
              <a:rPr lang="ru-RU" sz="2900" b="1" dirty="0" smtClean="0"/>
              <a:t> Е (</a:t>
            </a:r>
            <a:r>
              <a:rPr lang="en-US" sz="2900" b="1" dirty="0" err="1" smtClean="0"/>
              <a:t>IgE</a:t>
            </a:r>
            <a:r>
              <a:rPr lang="en-US" sz="2900" b="1" dirty="0" smtClean="0"/>
              <a:t>)</a:t>
            </a:r>
            <a:r>
              <a:rPr lang="ru-RU" sz="2900" b="1" dirty="0" smtClean="0"/>
              <a:t>, поскольку он отвечает за инициацию аллергической реакции при контакте с аллергенами, выбросу медиаторов воспаления и клиническим проявлениям заболевания </a:t>
            </a:r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sz="1100" dirty="0" smtClean="0"/>
              <a:t>Национальная программа «Бронхиальная астма у детей», 2017</a:t>
            </a:r>
          </a:p>
          <a:p>
            <a:pPr marL="0" indent="0" algn="r">
              <a:buNone/>
            </a:pPr>
            <a:r>
              <a:rPr lang="ru-RU" sz="1100" dirty="0" smtClean="0"/>
              <a:t>Клинические рекомендации «Бронхиальная астма у детей», 2017</a:t>
            </a:r>
            <a:endParaRPr lang="ru-RU" sz="1100" dirty="0"/>
          </a:p>
        </p:txBody>
      </p:sp>
      <p:pic>
        <p:nvPicPr>
          <p:cNvPr id="1026" name="Picture 2" descr="https://www.24farm.ru/images/bolezni/allergiya_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500174"/>
            <a:ext cx="5000628" cy="5357826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15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14290"/>
            <a:ext cx="9144000" cy="17161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Лечение БА у детей проводится исходя из тяжести клинических проявлений заболевания согласно ступенчатому принципу: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57298"/>
            <a:ext cx="9001156" cy="5500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77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ОМАЛИЗУМАБ (КСОЛАР®)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772816"/>
            <a:ext cx="9001156" cy="44422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Представляет собой </a:t>
            </a:r>
            <a:r>
              <a:rPr lang="ru-RU" sz="2400" dirty="0" err="1" smtClean="0"/>
              <a:t>гуманизированные</a:t>
            </a:r>
            <a:r>
              <a:rPr lang="ru-RU" sz="2400" dirty="0" smtClean="0"/>
              <a:t> </a:t>
            </a:r>
            <a:r>
              <a:rPr lang="ru-RU" sz="2400" dirty="0" err="1" smtClean="0"/>
              <a:t>моноклональные</a:t>
            </a:r>
            <a:r>
              <a:rPr lang="ru-RU" sz="2400" dirty="0" smtClean="0"/>
              <a:t> антитела к </a:t>
            </a:r>
            <a:r>
              <a:rPr lang="ru-RU" sz="2400" dirty="0" err="1" smtClean="0"/>
              <a:t>иммуноглобуллину</a:t>
            </a:r>
            <a:r>
              <a:rPr lang="ru-RU" sz="2400" dirty="0" smtClean="0"/>
              <a:t> Е (</a:t>
            </a:r>
            <a:r>
              <a:rPr lang="en-US" sz="2400" dirty="0" err="1" smtClean="0"/>
              <a:t>IgE</a:t>
            </a:r>
            <a:r>
              <a:rPr lang="en-US" sz="2400" dirty="0" smtClean="0"/>
              <a:t>)</a:t>
            </a:r>
            <a:r>
              <a:rPr lang="ru-RU" sz="2400" dirty="0" smtClean="0"/>
              <a:t>, полученные на основе рекомбинантной ДНК</a:t>
            </a:r>
            <a:endParaRPr lang="en-US" sz="2400" dirty="0" smtClean="0"/>
          </a:p>
          <a:p>
            <a:r>
              <a:rPr lang="ru-RU" sz="2400" dirty="0" smtClean="0"/>
              <a:t>Фармакотерапевтическая группа: другие средства для системного применения при </a:t>
            </a:r>
            <a:r>
              <a:rPr lang="ru-RU" sz="2400" dirty="0" err="1" smtClean="0"/>
              <a:t>обструктивных</a:t>
            </a:r>
            <a:r>
              <a:rPr lang="ru-RU" sz="2400" dirty="0" smtClean="0"/>
              <a:t> заболеваниях дыхательных путей</a:t>
            </a:r>
          </a:p>
          <a:p>
            <a:r>
              <a:rPr lang="ru-RU" sz="2400" dirty="0" smtClean="0"/>
              <a:t>Включен в международный и Российский стандарты лечения БА в качестве дополнительной терапии при отсутствии достижения контроля с помощью имеющихся лекарственных средств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700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7166"/>
            <a:ext cx="6347714" cy="392827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Дозировка рассчитывается исходя из веса пациента и базового уровня </a:t>
            </a:r>
            <a:r>
              <a:rPr lang="en-US" sz="2400" dirty="0" err="1" smtClean="0"/>
              <a:t>IgE</a:t>
            </a:r>
            <a:endParaRPr lang="ru-RU" sz="2400" dirty="0" smtClean="0"/>
          </a:p>
          <a:p>
            <a:r>
              <a:rPr lang="ru-RU" sz="2400" dirty="0"/>
              <a:t>Препарат вводится подкожно</a:t>
            </a:r>
          </a:p>
          <a:p>
            <a:r>
              <a:rPr lang="ru-RU" sz="2400" dirty="0" smtClean="0"/>
              <a:t>Инъекции проводятся 1 раз в 2 или 4 недели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9058" y="2848372"/>
            <a:ext cx="4910128" cy="400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61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 педиатрическом отделении ГБУЗ РБ БСМП г. Уфа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348880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Начало использования препарата- октябрь 2016г.</a:t>
            </a:r>
          </a:p>
          <a:p>
            <a:r>
              <a:rPr lang="ru-RU" sz="2800" b="1" dirty="0" smtClean="0"/>
              <a:t>12 детей от 7 до 17 лет с неконтролируемой БА</a:t>
            </a:r>
          </a:p>
          <a:p>
            <a:r>
              <a:rPr lang="ru-RU" sz="2800" b="1" dirty="0" smtClean="0"/>
              <a:t>51 инъекция препарата</a:t>
            </a:r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3578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391425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Возрастно-половая структура пациентов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113246"/>
              </p:ext>
            </p:extLst>
          </p:nvPr>
        </p:nvGraphicFramePr>
        <p:xfrm>
          <a:off x="0" y="2160588"/>
          <a:ext cx="8929718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069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248681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СТРУКТУРА ПО ТЯЖЕСТИ ЗАБОЛЕВАНИЯ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890780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051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285728"/>
            <a:ext cx="8715436" cy="16446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СРЕДНИЙ УРОВЕНЬ ОБЩЕГО </a:t>
            </a:r>
            <a:r>
              <a:rPr lang="en-US" b="1" dirty="0" smtClean="0">
                <a:solidFill>
                  <a:srgbClr val="002060"/>
                </a:solidFill>
              </a:rPr>
              <a:t>IGE</a:t>
            </a:r>
            <a:r>
              <a:rPr lang="ru-RU" b="1" dirty="0" smtClean="0">
                <a:solidFill>
                  <a:srgbClr val="002060"/>
                </a:solidFill>
              </a:rPr>
              <a:t>, МЕ/МЛ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6073930"/>
              </p:ext>
            </p:extLst>
          </p:nvPr>
        </p:nvGraphicFramePr>
        <p:xfrm>
          <a:off x="0" y="1785926"/>
          <a:ext cx="885828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163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355</Words>
  <Application>Microsoft Office PowerPoint</Application>
  <PresentationFormat>Экран (4:3)</PresentationFormat>
  <Paragraphs>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 Педиатрическое  отделение Заведующая отделением:  Казакова И.В. Врач аллерголог-иммунолог  Самигуллина Н.В. </vt:lpstr>
      <vt:lpstr>АКТУАЛЬНОСТЬ</vt:lpstr>
      <vt:lpstr>Лечение БА у детей проводится исходя из тяжести клинических проявлений заболевания согласно ступенчатому принципу: </vt:lpstr>
      <vt:lpstr>ОМАЛИЗУМАБ (КСОЛАР®)</vt:lpstr>
      <vt:lpstr>Слайд 5</vt:lpstr>
      <vt:lpstr>В педиатрическом отделении ГБУЗ РБ БСМП г. Уфа</vt:lpstr>
      <vt:lpstr>Возрастно-половая структура пациентов</vt:lpstr>
      <vt:lpstr>СТРУКТУРА ПО ТЯЖЕСТИ ЗАБОЛЕВАНИЯ</vt:lpstr>
      <vt:lpstr>СРЕДНИЙ УРОВЕНЬ ОБЩЕГО IGE, МЕ/МЛ</vt:lpstr>
      <vt:lpstr>СПЕКТР СЕНСИБИЛИЗАЦИИ</vt:lpstr>
      <vt:lpstr>ДИНАМИКА ОБОСТРЕНИЙ БА НА ФОНЕ ЛЕЧЕНИЯ, % ДЕТЕЙ (Р&lt;0,05)</vt:lpstr>
      <vt:lpstr>ДИНАМИКА ЧАСТОТЫ ГОСПИТАЛИЗАЦИЙ НА ФОНЕ ВКЛЮЧЕНИЯ В ТЕРАПИЮ ОМАЛИЗУМАБА (Р&lt;0,05)</vt:lpstr>
      <vt:lpstr>ДИНАМИКА ЧАСТОТЫ ПРИСТУПОВ БА, % ДЕТЕЙ (Р&lt;0,05)</vt:lpstr>
      <vt:lpstr>ПОТРЕБНОСТЬ В Β2-АГОНИСТАХ КОРОТКОГО ДЕЙСТВИЯ, % ДЕТЕЙ (Р&lt;0,05)</vt:lpstr>
      <vt:lpstr>ДИНАМИКА СНИЖЕНИЯ ДОЗИРОВКИ ИГКС НА ФОНЕ ЛЕЧЕНИЯ, % ДЕТЕЙ (Р&lt;0,05)</vt:lpstr>
      <vt:lpstr>Динамика ФВД на фоне лечения (ОФВ1 в % от должного), % детей (р&lt;0,05)</vt:lpstr>
      <vt:lpstr>Динамика контроля БА на фоне лечения (по данным опросника АСТ-тест), % детей (р&lt;0,05)</vt:lpstr>
      <vt:lpstr>СИМПТОМЫ КОМОРБИДНЫХ АЛЛЕРГИЧЕСКИХ ЗАБОЛЕВАНИЙ (Р&lt;0,05)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ГБУЗ РБ  Больница  скорой медицинской помощи г.Уфа Педиатрическое  отделение Заведующая отделением: Казакова И.В. Врач аллерголог-иммунолог Самигуллина Н.В. </dc:title>
  <dc:creator>ординаторская ДСО1</dc:creator>
  <cp:lastModifiedBy>Статистик</cp:lastModifiedBy>
  <cp:revision>29</cp:revision>
  <dcterms:created xsi:type="dcterms:W3CDTF">2018-08-13T06:24:17Z</dcterms:created>
  <dcterms:modified xsi:type="dcterms:W3CDTF">2018-09-03T09:57:54Z</dcterms:modified>
</cp:coreProperties>
</file>