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88" r:id="rId2"/>
    <p:sldId id="287" r:id="rId3"/>
    <p:sldId id="324" r:id="rId4"/>
    <p:sldId id="346" r:id="rId5"/>
    <p:sldId id="315" r:id="rId6"/>
    <p:sldId id="378" r:id="rId7"/>
    <p:sldId id="281" r:id="rId8"/>
    <p:sldId id="316" r:id="rId9"/>
    <p:sldId id="317" r:id="rId10"/>
    <p:sldId id="369" r:id="rId11"/>
    <p:sldId id="283" r:id="rId12"/>
    <p:sldId id="370" r:id="rId13"/>
    <p:sldId id="291" r:id="rId14"/>
    <p:sldId id="365" r:id="rId15"/>
    <p:sldId id="371" r:id="rId16"/>
    <p:sldId id="364" r:id="rId17"/>
    <p:sldId id="366" r:id="rId18"/>
    <p:sldId id="368" r:id="rId19"/>
    <p:sldId id="373" r:id="rId20"/>
    <p:sldId id="374" r:id="rId21"/>
    <p:sldId id="380" r:id="rId22"/>
    <p:sldId id="383" r:id="rId23"/>
    <p:sldId id="384" r:id="rId24"/>
    <p:sldId id="385" r:id="rId25"/>
    <p:sldId id="379" r:id="rId26"/>
    <p:sldId id="381" r:id="rId27"/>
    <p:sldId id="386" r:id="rId2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E06BE252-91E9-4EAA-AB08-9A9F3B2265D8}">
          <p14:sldIdLst>
            <p14:sldId id="287"/>
            <p14:sldId id="324"/>
            <p14:sldId id="346"/>
            <p14:sldId id="326"/>
            <p14:sldId id="378"/>
            <p14:sldId id="315"/>
            <p14:sldId id="281"/>
            <p14:sldId id="316"/>
            <p14:sldId id="317"/>
            <p14:sldId id="363"/>
            <p14:sldId id="369"/>
            <p14:sldId id="283"/>
            <p14:sldId id="370"/>
            <p14:sldId id="367"/>
            <p14:sldId id="291"/>
            <p14:sldId id="365"/>
            <p14:sldId id="371"/>
            <p14:sldId id="364"/>
            <p14:sldId id="372"/>
            <p14:sldId id="366"/>
            <p14:sldId id="368"/>
            <p14:sldId id="373"/>
            <p14:sldId id="374"/>
            <p14:sldId id="380"/>
            <p14:sldId id="383"/>
            <p14:sldId id="384"/>
            <p14:sldId id="385"/>
          </p14:sldIdLst>
        </p14:section>
        <p14:section name="Раздел без заголовка" id="{EA7CC718-DAFA-490D-AB3A-7CA2E03F22F1}">
          <p14:sldIdLst>
            <p14:sldId id="379"/>
            <p14:sldId id="381"/>
            <p14:sldId id="38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31" autoAdjust="0"/>
  </p:normalViewPr>
  <p:slideViewPr>
    <p:cSldViewPr>
      <p:cViewPr>
        <p:scale>
          <a:sx n="60" d="100"/>
          <a:sy n="60" d="100"/>
        </p:scale>
        <p:origin x="-155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КТ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Киста Pancreas</c:v>
                </c:pt>
                <c:pt idx="1">
                  <c:v>инфильтрат в сальниковой сумке</c:v>
                </c:pt>
                <c:pt idx="2">
                  <c:v>жидкость в сальниковой сумке</c:v>
                </c:pt>
                <c:pt idx="3">
                  <c:v>очаговые изменения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6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УЗИ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Киста Pancreas</c:v>
                </c:pt>
                <c:pt idx="1">
                  <c:v>инфильтрат в сальниковой сумке</c:v>
                </c:pt>
                <c:pt idx="2">
                  <c:v>жидкость в сальниковой сумке</c:v>
                </c:pt>
                <c:pt idx="3">
                  <c:v>очаговые изменения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104798080"/>
        <c:axId val="104799616"/>
      </c:barChart>
      <c:catAx>
        <c:axId val="10479808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04799616"/>
        <c:crosses val="autoZero"/>
        <c:auto val="1"/>
        <c:lblAlgn val="ctr"/>
        <c:lblOffset val="100"/>
      </c:catAx>
      <c:valAx>
        <c:axId val="10479961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0479808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032B6-4275-4E35-A368-92EF191166B6}" type="datetimeFigureOut">
              <a:rPr lang="ru-RU" smtClean="0"/>
              <a:pPr/>
              <a:t>04.09.2018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91316-3514-4877-B6AE-2000D0FC07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534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91000" y="5257800"/>
            <a:ext cx="4953000" cy="1600200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О</a:t>
            </a:r>
            <a:r>
              <a:rPr lang="ru-RU" sz="2200" dirty="0" smtClean="0">
                <a:solidFill>
                  <a:srgbClr val="002060"/>
                </a:solidFill>
              </a:rPr>
              <a:t>тделение ультразвуковой и функциональной диагностики</a:t>
            </a:r>
            <a:r>
              <a:rPr lang="ru-RU" sz="2200" dirty="0">
                <a:solidFill>
                  <a:srgbClr val="002060"/>
                </a:solidFill>
              </a:rPr>
              <a:t/>
            </a:r>
            <a:br>
              <a:rPr lang="ru-RU" sz="2200" dirty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Врач-специалист С.С. </a:t>
            </a:r>
            <a:r>
              <a:rPr lang="ru-RU" sz="2200" dirty="0" err="1" smtClean="0">
                <a:solidFill>
                  <a:srgbClr val="002060"/>
                </a:solidFill>
              </a:rPr>
              <a:t>Куперман</a:t>
            </a:r>
            <a:r>
              <a:rPr lang="ru-RU" sz="2200" dirty="0" smtClean="0">
                <a:solidFill>
                  <a:srgbClr val="002060"/>
                </a:solidFill>
              </a:rPr>
              <a:t>, 2018г. </a:t>
            </a:r>
            <a:r>
              <a:rPr lang="ru-RU" sz="2200" dirty="0" smtClean="0">
                <a:solidFill>
                  <a:srgbClr val="002060"/>
                </a:solidFill>
              </a:rPr>
              <a:t/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9144000" cy="230197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УЛЬТРАЗВУКОВАЯ ДИАГНОСТИКА ОСТРОГО ПАНКРЕАТИТА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  <a:ea typeface="+mj-ea"/>
                <a:cs typeface="+mj-cs"/>
              </a:rPr>
              <a:t>ГБУЗ РБ  Больница  скорой медицинской помощи г. Уфа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106324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228600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</a:rPr>
              <a:t>Острый панкреатит </a:t>
            </a:r>
            <a:r>
              <a:rPr lang="ru-RU" sz="2800" b="1" dirty="0" smtClean="0">
                <a:solidFill>
                  <a:srgbClr val="7030A0"/>
                </a:solidFill>
              </a:rPr>
              <a:t>- поджелудочная железа (Р) отечна, жидкость в передней части поджелудочной железы. (отмечена стрелками). Из других анатомических структур, мы видим, селезеночную вену (SV), аорта (А) и нижнюю полую вену (</a:t>
            </a:r>
            <a:r>
              <a:rPr lang="en-US" sz="2800" b="1" dirty="0" smtClean="0">
                <a:solidFill>
                  <a:srgbClr val="7030A0"/>
                </a:solidFill>
              </a:rPr>
              <a:t>IVC</a:t>
            </a:r>
            <a:r>
              <a:rPr lang="ru-RU" sz="2800" b="1" dirty="0" smtClean="0">
                <a:solidFill>
                  <a:srgbClr val="7030A0"/>
                </a:solidFill>
              </a:rPr>
              <a:t>).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http://www.stefajir.cz/files/Acute_Pancreatitis_Ultrasoun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362200"/>
            <a:ext cx="5257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УЛЬТРАЗВУКОВЫЕ ПРИЗНАКИ ДЕСТРУКЦИИ (НЕКРОЗА) ЖЕЛЕЗЫ 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fontScale="62500" lnSpcReduction="20000"/>
          </a:bodyPr>
          <a:lstStyle/>
          <a:p>
            <a:r>
              <a:rPr lang="ru-RU" sz="3800" b="1" dirty="0" smtClean="0"/>
              <a:t>Появлением </a:t>
            </a:r>
            <a:r>
              <a:rPr lang="ru-RU" sz="3800" b="1" dirty="0" err="1" smtClean="0">
                <a:solidFill>
                  <a:srgbClr val="FF0000"/>
                </a:solidFill>
              </a:rPr>
              <a:t>анэхогенных</a:t>
            </a:r>
            <a:r>
              <a:rPr lang="ru-RU" sz="3800" b="1" dirty="0" smtClean="0">
                <a:solidFill>
                  <a:srgbClr val="FF0000"/>
                </a:solidFill>
              </a:rPr>
              <a:t> полос или участков неправильной </a:t>
            </a:r>
            <a:r>
              <a:rPr lang="ru-RU" sz="3800" b="1" dirty="0" smtClean="0"/>
              <a:t>формы с нечеткими контурами (ко 2 неделе заболевания). </a:t>
            </a:r>
          </a:p>
          <a:p>
            <a:r>
              <a:rPr lang="ru-RU" sz="3800" b="1" dirty="0" smtClean="0"/>
              <a:t>Образование </a:t>
            </a:r>
            <a:r>
              <a:rPr lang="ru-RU" sz="3800" b="1" dirty="0" err="1" smtClean="0">
                <a:solidFill>
                  <a:srgbClr val="FF0000"/>
                </a:solidFill>
              </a:rPr>
              <a:t>псевдокист</a:t>
            </a:r>
            <a:r>
              <a:rPr lang="ru-RU" sz="3800" b="1" dirty="0" smtClean="0"/>
              <a:t> на участках некроза ( после 3 неделе заболевания)</a:t>
            </a:r>
          </a:p>
          <a:p>
            <a:r>
              <a:rPr lang="ru-RU" sz="3800" b="1" dirty="0" smtClean="0"/>
              <a:t>при некротической форме острого панкреатита происходит раздражение брюшины активными протеолитическими ферментами с </a:t>
            </a:r>
            <a:r>
              <a:rPr lang="ru-RU" sz="3800" b="1" dirty="0" smtClean="0">
                <a:solidFill>
                  <a:srgbClr val="FF0000"/>
                </a:solidFill>
              </a:rPr>
              <a:t>накоплением жидкости в брюшной полости</a:t>
            </a:r>
            <a:r>
              <a:rPr lang="ru-RU" sz="3800" b="1" dirty="0" smtClean="0"/>
              <a:t>. </a:t>
            </a:r>
          </a:p>
          <a:p>
            <a:r>
              <a:rPr lang="ru-RU" sz="3800" b="1" dirty="0" smtClean="0"/>
              <a:t>часто наблюдается появление экссудативного плеврита реактивной природы. </a:t>
            </a:r>
          </a:p>
          <a:p>
            <a:r>
              <a:rPr lang="ru-RU" sz="3800" b="1" dirty="0" smtClean="0"/>
              <a:t>С помощью ультразвукового исследования можно своевременно выявить формирование абсцесса железы. </a:t>
            </a:r>
          </a:p>
          <a:p>
            <a:r>
              <a:rPr lang="ru-RU" sz="3800" b="1" dirty="0" smtClean="0">
                <a:solidFill>
                  <a:srgbClr val="FF0000"/>
                </a:solidFill>
              </a:rPr>
              <a:t>Увеличение селезёнки </a:t>
            </a:r>
            <a:r>
              <a:rPr lang="ru-RU" sz="3800" b="1" dirty="0" smtClean="0"/>
              <a:t>при остром панкреатите обусловлено </a:t>
            </a:r>
            <a:r>
              <a:rPr lang="ru-RU" sz="3800" b="1" dirty="0" smtClean="0">
                <a:solidFill>
                  <a:srgbClr val="FF0000"/>
                </a:solidFill>
              </a:rPr>
              <a:t>тромбозом селезёночной вены</a:t>
            </a:r>
            <a:r>
              <a:rPr lang="ru-RU" sz="3800" b="1" dirty="0" smtClean="0"/>
              <a:t>, даже в тех случаях, когда вена не видна.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дестр хвоста 1"/>
          <p:cNvPicPr>
            <a:picLocks noChangeAspect="1" noChangeArrowheads="1"/>
          </p:cNvPicPr>
          <p:nvPr/>
        </p:nvPicPr>
        <p:blipFill>
          <a:blip r:embed="rId2" cstate="print">
            <a:lum bright="30000" contrast="66000"/>
            <a:grayscl/>
          </a:blip>
          <a:srcRect l="20374" t="58789" r="30730" b="16171"/>
          <a:stretch>
            <a:fillRect/>
          </a:stretch>
        </p:blipFill>
        <p:spPr bwMode="auto">
          <a:xfrm>
            <a:off x="0" y="1905000"/>
            <a:ext cx="4267200" cy="3352800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ОСТРЫЙ ДЕСТРУКТИВНЫЙ ПАНКРЕАТИТ</a:t>
            </a:r>
          </a:p>
        </p:txBody>
      </p:sp>
      <p:pic>
        <p:nvPicPr>
          <p:cNvPr id="15363" name="Picture 3" descr="дестр хвоста"/>
          <p:cNvPicPr>
            <a:picLocks noChangeAspect="1" noChangeArrowheads="1"/>
          </p:cNvPicPr>
          <p:nvPr/>
        </p:nvPicPr>
        <p:blipFill>
          <a:blip r:embed="rId3" cstate="print">
            <a:lum bright="-24000" contrast="24000"/>
            <a:grayscl/>
          </a:blip>
          <a:srcRect l="15630" t="18431" r="25763" b="31541"/>
          <a:stretch>
            <a:fillRect/>
          </a:stretch>
        </p:blipFill>
        <p:spPr bwMode="auto">
          <a:xfrm>
            <a:off x="5334000" y="1447800"/>
            <a:ext cx="3276600" cy="2590800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5638800"/>
            <a:ext cx="6629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/>
              <a:t>ОЧАГОВЫЙ ПАНКРЕОНЕКРОЗ С ЛОКАЛИЗАЦИЕЙ В ОДНОМ ОТДЕЛЕ ПЖ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334000" y="4267200"/>
            <a:ext cx="381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ДЕСТРУКЦИЯ ХВОСТА ПЖ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991600" cy="4572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7030A0"/>
                </a:solidFill>
              </a:rPr>
              <a:t>УЛЬТРАЗВУКОВАЯ ДИАГНОСТИКА ОСЛОЖНЕНИЙ ОСТРОГО ПАНКРЕАТИТА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525780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ПЖ имеет лишь тонкую фиброзную оболочку без истинной капсулы. Жидкость из воспаленной железы легко проникает через покрывающую ее оболочку и распространяется на прилежащие ткани, особенно в малый сальник и </a:t>
            </a:r>
            <a:r>
              <a:rPr lang="ru-RU" b="1" dirty="0" err="1" smtClean="0"/>
              <a:t>забрюшинное</a:t>
            </a:r>
            <a:r>
              <a:rPr lang="ru-RU" b="1" dirty="0" smtClean="0"/>
              <a:t> пространство. В таких случаях визуализируется  </a:t>
            </a:r>
            <a:r>
              <a:rPr lang="ru-RU" b="1" i="1" dirty="0" err="1" smtClean="0">
                <a:solidFill>
                  <a:srgbClr val="FF0000"/>
                </a:solidFill>
              </a:rPr>
              <a:t>парапанкреатический</a:t>
            </a:r>
            <a:r>
              <a:rPr lang="ru-RU" b="1" i="1" dirty="0" smtClean="0">
                <a:solidFill>
                  <a:srgbClr val="FF0000"/>
                </a:solidFill>
              </a:rPr>
              <a:t> инфильтрат.</a:t>
            </a:r>
            <a:r>
              <a:rPr lang="ru-RU" b="1" dirty="0" smtClean="0"/>
              <a:t> </a:t>
            </a:r>
          </a:p>
          <a:p>
            <a:r>
              <a:rPr lang="ru-RU" b="1" dirty="0" smtClean="0"/>
              <a:t>Вследствие экссудации и некроза тканей может происходить накопление жидкости и </a:t>
            </a:r>
            <a:r>
              <a:rPr lang="ru-RU" b="1" dirty="0" err="1" smtClean="0"/>
              <a:t>распостранение</a:t>
            </a:r>
            <a:r>
              <a:rPr lang="ru-RU" b="1" dirty="0" smtClean="0"/>
              <a:t> воспалительного экссудата по брюшине, что приводит к развитию </a:t>
            </a:r>
            <a:r>
              <a:rPr lang="ru-RU" b="1" i="1" dirty="0" err="1" smtClean="0">
                <a:solidFill>
                  <a:srgbClr val="FF0000"/>
                </a:solidFill>
              </a:rPr>
              <a:t>панкреатогенного</a:t>
            </a:r>
            <a:r>
              <a:rPr lang="ru-RU" b="1" i="1" dirty="0" smtClean="0">
                <a:solidFill>
                  <a:srgbClr val="FF0000"/>
                </a:solidFill>
              </a:rPr>
              <a:t> перитонита</a:t>
            </a:r>
            <a:r>
              <a:rPr lang="ru-RU" b="1" i="1" dirty="0" smtClean="0"/>
              <a:t> </a:t>
            </a:r>
            <a:endParaRPr lang="ru-RU" b="1" dirty="0" smtClean="0"/>
          </a:p>
          <a:p>
            <a:r>
              <a:rPr lang="ru-RU" b="1" dirty="0" smtClean="0"/>
              <a:t>Вторичная инфекция воспаленной железы или скопления жидкости могут дать начало образованию </a:t>
            </a:r>
            <a:r>
              <a:rPr lang="ru-RU" b="1" i="1" dirty="0" smtClean="0">
                <a:solidFill>
                  <a:srgbClr val="FF0000"/>
                </a:solidFill>
              </a:rPr>
              <a:t>абсцесса.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/>
              <a:t>Возможны </a:t>
            </a:r>
            <a:r>
              <a:rPr lang="ru-RU" b="1" i="1" dirty="0" smtClean="0">
                <a:solidFill>
                  <a:srgbClr val="FF0000"/>
                </a:solidFill>
              </a:rPr>
              <a:t>сосудистые осложнения</a:t>
            </a:r>
            <a:r>
              <a:rPr lang="ru-RU" b="1" dirty="0" smtClean="0"/>
              <a:t> в виде тромбоза селезеночной или воротной вен, ложной аневризмы селезеночной артерии и инфаркта селезенки.</a:t>
            </a:r>
          </a:p>
          <a:p>
            <a:r>
              <a:rPr lang="ru-RU" b="1" dirty="0" smtClean="0"/>
              <a:t>В 20 % случаев в результате некроза тканей и осмотического всасывания жидкости образуются </a:t>
            </a:r>
            <a:r>
              <a:rPr lang="ru-RU" b="1" i="1" dirty="0" err="1" smtClean="0">
                <a:solidFill>
                  <a:srgbClr val="FF0000"/>
                </a:solidFill>
              </a:rPr>
              <a:t>псевдокист</a:t>
            </a:r>
            <a:r>
              <a:rPr lang="ru-RU" b="1" i="1" dirty="0" err="1" smtClean="0"/>
              <a:t>ы</a:t>
            </a:r>
            <a:r>
              <a:rPr lang="ru-RU" b="1" i="1" dirty="0" smtClean="0"/>
              <a:t>.</a:t>
            </a:r>
            <a:r>
              <a:rPr lang="ru-RU" b="1" dirty="0" smtClean="0"/>
              <a:t> Самыми частыми локализациями их являются поджелудочная железа, малый сальник и переднее околопочечное пространство.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ОСТРЫЙ ПАНКРЕАТИТ.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ПАРАПАНКРЕАТИЧЕСКИЙ ИНФИЛЬТРА</a:t>
            </a:r>
            <a:r>
              <a:rPr lang="ru-RU" sz="3200" b="1" dirty="0" smtClean="0">
                <a:solidFill>
                  <a:srgbClr val="C00000"/>
                </a:solidFill>
              </a:rPr>
              <a:t>Т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2016100314245306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609600" y="1676400"/>
            <a:ext cx="7924800" cy="51816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флегмона справа 1"/>
          <p:cNvPicPr>
            <a:picLocks noChangeAspect="1" noChangeArrowheads="1"/>
          </p:cNvPicPr>
          <p:nvPr/>
        </p:nvPicPr>
        <p:blipFill>
          <a:blip r:embed="rId2" cstate="print">
            <a:lum bright="18000" contrast="42000"/>
            <a:grayscl/>
          </a:blip>
          <a:srcRect l="35381" t="53455" r="25307" b="24678"/>
          <a:stretch>
            <a:fillRect/>
          </a:stretch>
        </p:blipFill>
        <p:spPr bwMode="auto">
          <a:xfrm>
            <a:off x="5486400" y="1828800"/>
            <a:ext cx="3352800" cy="2430463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ОСТРЫЙ ДЕСТРУКТИВНЫЙ ПАНКРЕАТИТ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1000" y="1828800"/>
            <a:ext cx="4800600" cy="2209800"/>
            <a:chOff x="336" y="1248"/>
            <a:chExt cx="1968" cy="960"/>
          </a:xfrm>
        </p:grpSpPr>
        <p:pic>
          <p:nvPicPr>
            <p:cNvPr id="18437" name="Picture 5" descr="флегмона справа"/>
            <p:cNvPicPr>
              <a:picLocks noChangeAspect="1" noChangeArrowheads="1"/>
            </p:cNvPicPr>
            <p:nvPr/>
          </p:nvPicPr>
          <p:blipFill>
            <a:blip r:embed="rId3" cstate="print">
              <a:lum contrast="48000"/>
              <a:grayscl/>
            </a:blip>
            <a:srcRect l="23587" t="9059" r="33170" b="69426"/>
            <a:stretch>
              <a:fillRect/>
            </a:stretch>
          </p:blipFill>
          <p:spPr bwMode="auto">
            <a:xfrm>
              <a:off x="1248" y="1248"/>
              <a:ext cx="1056" cy="960"/>
            </a:xfrm>
            <a:prstGeom prst="rect">
              <a:avLst/>
            </a:prstGeom>
            <a:noFill/>
            <a:ln w="9525">
              <a:solidFill>
                <a:srgbClr val="00CCFF"/>
              </a:solidFill>
              <a:miter lim="800000"/>
              <a:headEnd/>
              <a:tailEnd/>
            </a:ln>
          </p:spPr>
        </p:pic>
        <p:pic>
          <p:nvPicPr>
            <p:cNvPr id="18438" name="Picture 6" descr="флегмона справа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60000"/>
              <a:grayscl/>
            </a:blip>
            <a:srcRect l="21622" t="56618" r="37100" b="20735"/>
            <a:stretch>
              <a:fillRect/>
            </a:stretch>
          </p:blipFill>
          <p:spPr bwMode="auto">
            <a:xfrm>
              <a:off x="336" y="1248"/>
              <a:ext cx="1008" cy="960"/>
            </a:xfrm>
            <a:prstGeom prst="rect">
              <a:avLst/>
            </a:prstGeom>
            <a:noFill/>
            <a:ln w="9525">
              <a:solidFill>
                <a:srgbClr val="00CCFF"/>
              </a:solidFill>
              <a:miter lim="800000"/>
              <a:headEnd/>
              <a:tailEnd/>
            </a:ln>
          </p:spPr>
        </p:pic>
      </p:grpSp>
      <p:pic>
        <p:nvPicPr>
          <p:cNvPr id="18439" name="Picture 7" descr="флегмонища справа"/>
          <p:cNvPicPr>
            <a:picLocks noChangeAspect="1" noChangeArrowheads="1"/>
          </p:cNvPicPr>
          <p:nvPr/>
        </p:nvPicPr>
        <p:blipFill>
          <a:blip r:embed="rId4" cstate="print">
            <a:lum bright="-6000" contrast="60000"/>
            <a:grayscl/>
          </a:blip>
          <a:srcRect l="16580" t="13855" r="29112" b="22145"/>
          <a:stretch>
            <a:fillRect/>
          </a:stretch>
        </p:blipFill>
        <p:spPr bwMode="auto">
          <a:xfrm>
            <a:off x="381000" y="4267200"/>
            <a:ext cx="3886200" cy="2438400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</p:pic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5029200" y="48006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495800" y="4800600"/>
            <a:ext cx="4343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ДЕСТРУКЦИЯ ЗАБРЮШИННОЙ КЛЕТЧАТКИ СПРАВА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55416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ОСТРЫЙ ПАНКРЕАТИТ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СКОПЛЕНИЕ ЖИДКОСТИ В САЛЬНИКОВОЙ СУМКЕ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острый панк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2438400"/>
            <a:ext cx="5715000" cy="44196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ОСТРЫЙ ДЕСТРУКТИВНЫЙ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ПАНКРЕАТИТ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панкреатит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  <a:grayscl/>
          </a:blip>
          <a:srcRect l="48035" t="58806" r="28378" b="21355"/>
          <a:stretch>
            <a:fillRect/>
          </a:stretch>
        </p:blipFill>
        <p:spPr bwMode="auto">
          <a:xfrm>
            <a:off x="0" y="3048000"/>
            <a:ext cx="3200400" cy="3429000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</p:pic>
      <p:pic>
        <p:nvPicPr>
          <p:cNvPr id="11268" name="Picture 4" descr="панкреатит"/>
          <p:cNvPicPr>
            <a:picLocks noChangeAspect="1" noChangeArrowheads="1"/>
          </p:cNvPicPr>
          <p:nvPr/>
        </p:nvPicPr>
        <p:blipFill>
          <a:blip r:embed="rId2" cstate="print">
            <a:lum bright="-6000" contrast="54000"/>
            <a:grayscl/>
          </a:blip>
          <a:srcRect l="25552" t="9920" r="41032" b="69139"/>
          <a:stretch>
            <a:fillRect/>
          </a:stretch>
        </p:blipFill>
        <p:spPr bwMode="auto">
          <a:xfrm>
            <a:off x="3429000" y="1905000"/>
            <a:ext cx="2895600" cy="3200400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</p:pic>
      <p:pic>
        <p:nvPicPr>
          <p:cNvPr id="11269" name="Picture 5" descr="своб жидкость"/>
          <p:cNvPicPr>
            <a:picLocks noChangeAspect="1" noChangeArrowheads="1"/>
          </p:cNvPicPr>
          <p:nvPr/>
        </p:nvPicPr>
        <p:blipFill>
          <a:blip r:embed="rId3" cstate="print">
            <a:lum contrast="66000"/>
            <a:grayscl/>
          </a:blip>
          <a:srcRect l="23587" t="10124" r="39067" b="73969"/>
          <a:stretch>
            <a:fillRect/>
          </a:stretch>
        </p:blipFill>
        <p:spPr bwMode="auto">
          <a:xfrm>
            <a:off x="6553200" y="3200400"/>
            <a:ext cx="2590800" cy="3657600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оментобурсит"/>
          <p:cNvPicPr>
            <a:picLocks noChangeAspect="1" noChangeArrowheads="1"/>
          </p:cNvPicPr>
          <p:nvPr/>
        </p:nvPicPr>
        <p:blipFill>
          <a:blip r:embed="rId2" cstate="print">
            <a:lum bright="18000" contrast="54000"/>
            <a:grayscl/>
          </a:blip>
          <a:srcRect l="20374" t="10339" r="30730" b="68130"/>
          <a:stretch>
            <a:fillRect/>
          </a:stretch>
        </p:blipFill>
        <p:spPr bwMode="auto">
          <a:xfrm>
            <a:off x="152400" y="2209800"/>
            <a:ext cx="2667000" cy="2492375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839200" cy="11430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ОСТРЫЙ ДЕСТРУКТИВНЫЙ ПАНКРЕАТИТ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124200" y="6172200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</a:rPr>
              <a:t>ОМЕНТОБУРСИТ</a:t>
            </a:r>
          </a:p>
        </p:txBody>
      </p:sp>
      <p:pic>
        <p:nvPicPr>
          <p:cNvPr id="13319" name="Picture 7" descr="оментобурсит 1"/>
          <p:cNvPicPr>
            <a:picLocks noChangeAspect="1" noChangeArrowheads="1"/>
          </p:cNvPicPr>
          <p:nvPr/>
        </p:nvPicPr>
        <p:blipFill>
          <a:blip r:embed="rId3" cstate="print">
            <a:lum bright="-24000" contrast="24000"/>
            <a:grayscl/>
          </a:blip>
          <a:srcRect l="12553" t="67841" r="66203" b="11157"/>
          <a:stretch>
            <a:fillRect/>
          </a:stretch>
        </p:blipFill>
        <p:spPr bwMode="auto">
          <a:xfrm>
            <a:off x="3200400" y="3657600"/>
            <a:ext cx="2667000" cy="2362200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</p:pic>
      <p:pic>
        <p:nvPicPr>
          <p:cNvPr id="13320" name="Picture 8" descr="киста тела"/>
          <p:cNvPicPr>
            <a:picLocks noChangeAspect="1" noChangeArrowheads="1"/>
          </p:cNvPicPr>
          <p:nvPr/>
        </p:nvPicPr>
        <p:blipFill>
          <a:blip r:embed="rId4" cstate="print">
            <a:lum bright="-6000" contrast="24000"/>
            <a:grayscl/>
          </a:blip>
          <a:srcRect l="18336" t="6528" r="36842" b="66273"/>
          <a:stretch>
            <a:fillRect/>
          </a:stretch>
        </p:blipFill>
        <p:spPr bwMode="auto">
          <a:xfrm>
            <a:off x="6096000" y="1524000"/>
            <a:ext cx="2667000" cy="2590800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отечный панкр"/>
          <p:cNvPicPr>
            <a:picLocks noChangeAspect="1" noChangeArrowheads="1"/>
          </p:cNvPicPr>
          <p:nvPr/>
        </p:nvPicPr>
        <p:blipFill>
          <a:blip r:embed="rId2" cstate="print">
            <a:lum contrast="66000"/>
            <a:grayscl/>
          </a:blip>
          <a:srcRect l="21622" t="5363" r="39067" b="69162"/>
          <a:stretch>
            <a:fillRect/>
          </a:stretch>
        </p:blipFill>
        <p:spPr bwMode="auto">
          <a:xfrm>
            <a:off x="381000" y="1447800"/>
            <a:ext cx="3124200" cy="2438400"/>
          </a:xfrm>
          <a:prstGeom prst="rect">
            <a:avLst/>
          </a:prstGeom>
          <a:noFill/>
          <a:ln w="9525">
            <a:solidFill>
              <a:srgbClr val="00FFCC"/>
            </a:solidFill>
            <a:miter lim="800000"/>
            <a:headEnd/>
            <a:tailEnd/>
          </a:ln>
        </p:spPr>
      </p:pic>
      <p:pic>
        <p:nvPicPr>
          <p:cNvPr id="20486" name="Picture 6" descr="киста головки ПЖ"/>
          <p:cNvPicPr>
            <a:picLocks noChangeAspect="1" noChangeArrowheads="1"/>
          </p:cNvPicPr>
          <p:nvPr/>
        </p:nvPicPr>
        <p:blipFill>
          <a:blip r:embed="rId3" cstate="print">
            <a:lum bright="-18000" contrast="24000"/>
            <a:grayscl/>
          </a:blip>
          <a:srcRect l="19656" t="6186" r="37100" b="35051"/>
          <a:stretch>
            <a:fillRect/>
          </a:stretch>
        </p:blipFill>
        <p:spPr bwMode="auto">
          <a:xfrm>
            <a:off x="381000" y="4419600"/>
            <a:ext cx="3124200" cy="2209800"/>
          </a:xfrm>
          <a:prstGeom prst="rect">
            <a:avLst/>
          </a:prstGeom>
          <a:noFill/>
          <a:ln w="9525">
            <a:solidFill>
              <a:srgbClr val="00FFCC"/>
            </a:solidFill>
            <a:miter lim="800000"/>
            <a:headEnd/>
            <a:tailEnd/>
          </a:ln>
        </p:spPr>
      </p:pic>
      <p:pic>
        <p:nvPicPr>
          <p:cNvPr id="20487" name="Picture 7" descr="отечный панкр"/>
          <p:cNvPicPr>
            <a:picLocks noChangeAspect="1" noChangeArrowheads="1"/>
          </p:cNvPicPr>
          <p:nvPr/>
        </p:nvPicPr>
        <p:blipFill>
          <a:blip r:embed="rId2" cstate="print">
            <a:lum contrast="54000"/>
            <a:grayscl/>
          </a:blip>
          <a:srcRect l="21622" t="64357" r="37100" b="14191"/>
          <a:stretch>
            <a:fillRect/>
          </a:stretch>
        </p:blipFill>
        <p:spPr bwMode="auto">
          <a:xfrm>
            <a:off x="5791200" y="1981200"/>
            <a:ext cx="2971800" cy="2438400"/>
          </a:xfrm>
          <a:prstGeom prst="rect">
            <a:avLst/>
          </a:prstGeom>
          <a:noFill/>
          <a:ln w="9525">
            <a:solidFill>
              <a:srgbClr val="00FFCC"/>
            </a:solidFill>
            <a:miter lim="800000"/>
            <a:headEnd/>
            <a:tailEnd/>
          </a:ln>
        </p:spPr>
      </p:pic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ОСТРЫЙ ДЕСТРУКТИВНЫЙ ПАНКРЕАТИТ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343400" y="4724400"/>
            <a:ext cx="4495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ОСТРЫЙ ПАНКРЕАТИТ, ОСЛОЖНЕННЫЙ МЕХАНИЧЕСКОЙ ЖЕЛТУХОЙ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ОСТРЫЙ ПАНКРЕАТИТ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 fontScale="62500" lnSpcReduction="20000"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распространенная патология, сопровождающаяся большим количеством осложнений и высокой летальностью. 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Клинически проявляется сильными болями в животе, возникающими в результате воспаления, вызванного преждевременной активацией протеолитических ферментов в поджелудочной железе. Выраженное воспаление может привести к сосудистому коллапсу и шоку.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Острый панкреатит может протекать в легкой форме и излечиваться самопроизвольно, но в тяжелых случаях может приводить к некрозу и гнойному расплавлению железы.</a:t>
            </a:r>
          </a:p>
          <a:p>
            <a:pPr>
              <a:buNone/>
            </a:pPr>
            <a:endParaRPr lang="ru-RU" sz="48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тромб в ворот вене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  <a:grayscl/>
          </a:blip>
          <a:srcRect l="19656" t="15491" r="27272" b="29184"/>
          <a:stretch>
            <a:fillRect/>
          </a:stretch>
        </p:blipFill>
        <p:spPr bwMode="auto">
          <a:xfrm>
            <a:off x="381000" y="2209800"/>
            <a:ext cx="3657600" cy="3387634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45061" name="Picture 5" descr="абсцесс селезенки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  <a:grayscl/>
          </a:blip>
          <a:srcRect l="22690" t="13715" r="27805" b="40572"/>
          <a:stretch>
            <a:fillRect/>
          </a:stretch>
        </p:blipFill>
        <p:spPr bwMode="auto">
          <a:xfrm>
            <a:off x="5105400" y="2285999"/>
            <a:ext cx="3505200" cy="3115733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228600" y="274638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ОСТРЫЙ ДЕСТРУКТИВНЫЙ ПАНКРЕАТИТ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990600" y="5867400"/>
            <a:ext cx="3276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ТРОМБОЗ ВОРОТНОЙ ВЕНЫ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5029200" y="5867400"/>
            <a:ext cx="274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b="1" dirty="0"/>
              <a:t>АБСЦЕСС СЕЛЕЗЕНКИ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\20161229.104137.ID\I201709061715272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4149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477000"/>
          </a:xfrm>
        </p:spPr>
        <p:txBody>
          <a:bodyPr>
            <a:noAutofit/>
          </a:bodyPr>
          <a:lstStyle/>
          <a:p>
            <a:r>
              <a:rPr lang="ru-RU" sz="2800" b="1" dirty="0"/>
              <a:t>КТ на сегодняшний день считают «золотым диагностическим стандартом» в диагностике панкреатита (точность до 90%). Она позволяет получить разностороннюю информацию о состоянии поджелудочной железы и различных областей забрюшинного пространства, особенно при панкреонекрозе. Некротические поражения поджелудочной железы визуализируются уже в течение 24-48 ч от начала заболевания. К 3-4-м суткам от начала заболевания чётко обозначается зона деструкции с последующими незначительными изменениями, что свидетельствует об окончательном формировании некроза.</a:t>
            </a:r>
          </a:p>
        </p:txBody>
      </p:sp>
    </p:spTree>
    <p:extLst>
      <p:ext uri="{BB962C8B-B14F-4D97-AF65-F5344CB8AC3E}">
        <p14:creationId xmlns:p14="http://schemas.microsoft.com/office/powerpoint/2010/main" xmlns="" val="2967143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81000"/>
            <a:ext cx="8382000" cy="609600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В дальнейшем некротический очаг претерпевает различные трансформации в зависимости от направленности процессов расплавления, отторжения, секвестрации, инфицирования и организации с формированием большого многообразия патологоанатомических вариантов в различные сроки от начала заболевания. КТ, в отличие от УЗИ позволяет чётко дифференцировать плотные некротические массы от экссудативных образований различной степени «зрелости» (острое жидкостное образование, абсцесс, </a:t>
            </a:r>
            <a:r>
              <a:rPr lang="ru-RU" b="1" dirty="0" err="1"/>
              <a:t>псевдокиста</a:t>
            </a:r>
            <a:r>
              <a:rPr lang="ru-RU" b="1" dirty="0"/>
              <a:t>), представляет информацию об их взаиморасположении, вовлечении в воспалительно-некротический процесс желчевыводящих путей, предлежащих сосудистых структур и отделов желудочно-кишечного тракта.</a:t>
            </a:r>
          </a:p>
        </p:txBody>
      </p:sp>
    </p:spTree>
    <p:extLst>
      <p:ext uri="{BB962C8B-B14F-4D97-AF65-F5344CB8AC3E}">
        <p14:creationId xmlns:p14="http://schemas.microsoft.com/office/powerpoint/2010/main" xmlns="" val="2352933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7200"/>
            <a:ext cx="8382000" cy="64008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КТ можно неоднократно использовать как в целях визуальной оценки состояния забрюшинного пространства в динамике заболевания, так и для выполнения диагностических пункций некротических тканей и жидкостных образований при подозрении на их инфицирование. Результаты КТ определяют выбор рационального доступа (лапаротомия или лапароскопия), позволяют планировать объём ревизии забрюшинного пространства, выбор дренирующего вмешательства, оценить их эффективность в различные сроки послеоперационного периода. Повторная КТ при комплексном лечении панкреонекроза позволяет получить объективную информацию о распространённости патологического процесса в самой поджелудочной железе и различных отделах забрюшинного пространства.</a:t>
            </a:r>
          </a:p>
        </p:txBody>
      </p:sp>
    </p:spTree>
    <p:extLst>
      <p:ext uri="{BB962C8B-B14F-4D97-AF65-F5344CB8AC3E}">
        <p14:creationId xmlns:p14="http://schemas.microsoft.com/office/powerpoint/2010/main" xmlns="" val="452463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6324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Проанализировано 60 случаев поступлений с диагнозом «Острый панкреатит»</a:t>
            </a:r>
          </a:p>
          <a:p>
            <a:pPr marL="0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Оперативное лечение – 16 случаев</a:t>
            </a:r>
          </a:p>
          <a:p>
            <a:pPr marL="0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Выздоровление или улучшение 59, смерть -1 </a:t>
            </a:r>
          </a:p>
          <a:p>
            <a:pPr marL="0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УЗИ Выполнено во всех случаях, повторно – в 22-х</a:t>
            </a:r>
          </a:p>
          <a:p>
            <a:pPr marL="0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КТ выполнена в 14 случаях</a:t>
            </a:r>
          </a:p>
          <a:p>
            <a:pPr marL="0" indent="0">
              <a:buNone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Всего выявлено при УЗИ, случаев: </a:t>
            </a:r>
          </a:p>
          <a:p>
            <a:pPr marL="0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Диффузные изменения - 48</a:t>
            </a:r>
          </a:p>
          <a:p>
            <a:pPr marL="0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Увеличение размеров железы – 16</a:t>
            </a:r>
          </a:p>
          <a:p>
            <a:pPr marL="0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Инфильтрат в сальниковой сумке – 10</a:t>
            </a:r>
          </a:p>
          <a:p>
            <a:pPr marL="0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Жидкость в сальниковой сумке – 10</a:t>
            </a:r>
          </a:p>
          <a:p>
            <a:pPr marL="0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Жидкость в брюшной полости – 10</a:t>
            </a:r>
          </a:p>
          <a:p>
            <a:pPr marL="0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Очаговые изменения – 5 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При КТ:</a:t>
            </a:r>
          </a:p>
          <a:p>
            <a:pPr marL="0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Инфильтрат в сальниковой сумке – 6 случаев, из них при УЗИ – 2</a:t>
            </a:r>
          </a:p>
          <a:p>
            <a:pPr marL="0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Киста поджелудочной железа – 3 случая, из них при УЗИ – 1</a:t>
            </a:r>
          </a:p>
          <a:p>
            <a:pPr marL="0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Жидкость в сальниковой сумке  -  4 случая, из них при УЗИ - 1 </a:t>
            </a:r>
          </a:p>
          <a:p>
            <a:pPr marL="0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Очаговые изменения в железе – 2 случая, из них при УЗИ – 1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1576409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2278190895"/>
              </p:ext>
            </p:extLst>
          </p:nvPr>
        </p:nvGraphicFramePr>
        <p:xfrm>
          <a:off x="0" y="1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77814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5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</a:p>
          <a:p>
            <a:pPr>
              <a:buFontTx/>
              <a:buChar char="-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УЗИ назначается и выполняется во всех случаях при подозрении на острый панкреатит; является, де-факто, инструментом первичной диагностики, даже скрининга, а также динамического наблюдения за состоянием поджелудочной железы у пациентов с установленным диагнозом.</a:t>
            </a:r>
          </a:p>
          <a:p>
            <a:pPr>
              <a:buFontTx/>
              <a:buChar char="-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КТ обладает значительно большими диагностическими возможностями, однако выполняется далеко не во всех случаях, являясь «привилегией» пациентов, тяжесть состояния которых практически не оставляет сомнений в диагнозе. </a:t>
            </a:r>
          </a:p>
          <a:p>
            <a:pPr>
              <a:buFontTx/>
              <a:buChar char="-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шкалы оценки 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Balthazar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 к ультразвуковому методу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исследования и построение на этом основании прогнозов возможно, если при этом не придается значение  относительно низкой ценности метода в плане выявления каждого отдельного фактора, составляющего оценку и суммарной ошибке, допускаемой при сложении факторов.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3398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КЛАССИФИКАЦИЯ АТЛАНТА–92 И ЕЁ МОДИФИКАЦИЙ, ПРЕДЛОЖЕННЫХ В Г. КОЧИН В 2011Г (МЕЖДУНАРОДНАЯ АССОЦИАЦИЯ ПАНКРЕАТОЛОГОВ, INTERNATIONAL ASSOCIATION OF PANCREATOLOGY) И МЕЖДУНАРОДНОЙ РАБОЧЕЙ ГРУППОЙ ПО КЛАССИФИКАЦИИ ОСТРОГО ПАНКРЕАТИТА</a:t>
            </a:r>
            <a:r>
              <a:rPr lang="ru-RU" sz="2000" dirty="0" smtClean="0"/>
              <a:t> </a:t>
            </a:r>
            <a:r>
              <a:rPr lang="ru-RU" sz="2000" dirty="0" smtClean="0"/>
              <a:t>(</a:t>
            </a:r>
            <a:r>
              <a:rPr lang="ru-RU" sz="2000" dirty="0" err="1" smtClean="0"/>
              <a:t>Acute</a:t>
            </a:r>
            <a:r>
              <a:rPr lang="ru-RU" sz="2000" dirty="0" smtClean="0"/>
              <a:t> </a:t>
            </a:r>
            <a:r>
              <a:rPr lang="ru-RU" sz="2000" dirty="0" err="1" smtClean="0"/>
              <a:t>Pancreatitis</a:t>
            </a:r>
            <a:r>
              <a:rPr lang="ru-RU" sz="2000" dirty="0" smtClean="0"/>
              <a:t> </a:t>
            </a:r>
            <a:r>
              <a:rPr lang="ru-RU" sz="2000" dirty="0" err="1" smtClean="0"/>
              <a:t>Classification</a:t>
            </a:r>
            <a:r>
              <a:rPr lang="ru-RU" sz="2000" dirty="0" smtClean="0"/>
              <a:t> </a:t>
            </a:r>
            <a:r>
              <a:rPr lang="ru-RU" sz="2000" dirty="0" err="1" smtClean="0"/>
              <a:t>Working</a:t>
            </a:r>
            <a:r>
              <a:rPr lang="ru-RU" sz="2000" dirty="0" smtClean="0"/>
              <a:t> </a:t>
            </a:r>
            <a:r>
              <a:rPr lang="ru-RU" sz="2000" dirty="0" err="1" smtClean="0"/>
              <a:t>Group</a:t>
            </a:r>
            <a:r>
              <a:rPr lang="ru-RU" sz="2000" dirty="0" smtClean="0"/>
              <a:t>) в 2012г.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8768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</a:rPr>
              <a:t>Острый панкреатит лёгкой степени</a:t>
            </a:r>
            <a:r>
              <a:rPr lang="ru-RU" sz="2400" dirty="0" smtClean="0">
                <a:solidFill>
                  <a:srgbClr val="FF0000"/>
                </a:solidFill>
              </a:rPr>
              <a:t>.  </a:t>
            </a:r>
            <a:r>
              <a:rPr lang="ru-RU" sz="2400" dirty="0" err="1" smtClean="0"/>
              <a:t>Панкреонекроз</a:t>
            </a:r>
            <a:r>
              <a:rPr lang="ru-RU" sz="2400" dirty="0" smtClean="0"/>
              <a:t> при данной форме ОП не образуется (</a:t>
            </a:r>
            <a:r>
              <a:rPr lang="ru-RU" sz="2400" b="1" dirty="0" smtClean="0"/>
              <a:t>отёчный панкреатит</a:t>
            </a:r>
            <a:r>
              <a:rPr lang="ru-RU" sz="2400" dirty="0" smtClean="0"/>
              <a:t>) и органная недостаточность не развивается.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</a:rPr>
              <a:t>Острый панкреатит средней степени. </a:t>
            </a:r>
            <a:r>
              <a:rPr lang="ru-RU" sz="2400" dirty="0" smtClean="0"/>
              <a:t>Характеризуется наличием либо одного из местных проявлений заболевания: </a:t>
            </a:r>
            <a:r>
              <a:rPr lang="ru-RU" sz="2400" b="1" dirty="0" err="1" smtClean="0"/>
              <a:t>перипанкреатический</a:t>
            </a:r>
            <a:r>
              <a:rPr lang="ru-RU" sz="2400" b="1" dirty="0" smtClean="0"/>
              <a:t> инфильтрат, </a:t>
            </a:r>
            <a:r>
              <a:rPr lang="ru-RU" sz="2400" b="1" dirty="0" err="1" smtClean="0"/>
              <a:t>псевдокиста</a:t>
            </a:r>
            <a:r>
              <a:rPr lang="ru-RU" sz="2400" b="1" dirty="0" smtClean="0"/>
              <a:t>, отграни- </a:t>
            </a:r>
            <a:r>
              <a:rPr lang="ru-RU" sz="2400" b="1" dirty="0" err="1" smtClean="0"/>
              <a:t>ченный</a:t>
            </a:r>
            <a:r>
              <a:rPr lang="ru-RU" sz="2400" b="1" dirty="0" smtClean="0"/>
              <a:t> инфицированный </a:t>
            </a:r>
            <a:r>
              <a:rPr lang="ru-RU" sz="2400" b="1" dirty="0" err="1" smtClean="0"/>
              <a:t>панкреонекроз</a:t>
            </a:r>
            <a:r>
              <a:rPr lang="ru-RU" sz="2400" b="1" dirty="0" smtClean="0"/>
              <a:t> (абсцесс), </a:t>
            </a:r>
            <a:r>
              <a:rPr lang="ru-RU" sz="2400" dirty="0" smtClean="0"/>
              <a:t>– или/и развитием общих проявлений в виде транзиторной органной недостаточности (не более 48 часов).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</a:rPr>
              <a:t>Острый панкреатит тяжёлой степени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  <a:r>
              <a:rPr lang="ru-RU" sz="2400" dirty="0" smtClean="0"/>
              <a:t> Характеризуется наличием либо </a:t>
            </a:r>
            <a:r>
              <a:rPr lang="ru-RU" sz="2400" b="1" dirty="0" err="1" smtClean="0"/>
              <a:t>неотграниченного</a:t>
            </a:r>
            <a:r>
              <a:rPr lang="ru-RU" sz="2400" b="1" dirty="0" smtClean="0"/>
              <a:t> инфицированного </a:t>
            </a:r>
            <a:r>
              <a:rPr lang="ru-RU" sz="2400" b="1" dirty="0" err="1" smtClean="0"/>
              <a:t>панкреонекроза</a:t>
            </a:r>
            <a:r>
              <a:rPr lang="ru-RU" sz="2400" b="1" dirty="0" smtClean="0"/>
              <a:t> (гнойно-некротического </a:t>
            </a:r>
            <a:r>
              <a:rPr lang="ru-RU" sz="2400" b="1" dirty="0" err="1" smtClean="0"/>
              <a:t>парапанкреатита</a:t>
            </a:r>
            <a:r>
              <a:rPr lang="ru-RU" sz="2400" b="1" dirty="0" smtClean="0"/>
              <a:t>), или/и развитием </a:t>
            </a:r>
            <a:r>
              <a:rPr lang="ru-RU" sz="2400" b="1" dirty="0" err="1" smtClean="0"/>
              <a:t>персистирующей</a:t>
            </a:r>
            <a:r>
              <a:rPr lang="ru-RU" sz="2400" b="1" dirty="0" smtClean="0"/>
              <a:t> органной недостаточности (более 48 часов).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686800" cy="5668963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4000" b="1" dirty="0" smtClean="0">
                <a:solidFill>
                  <a:srgbClr val="7030A0"/>
                </a:solidFill>
              </a:rPr>
              <a:t>легкая ст. панкреатита</a:t>
            </a:r>
            <a:r>
              <a:rPr lang="ru-RU" sz="4000" b="1" dirty="0" smtClean="0">
                <a:solidFill>
                  <a:srgbClr val="7030A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</a:rPr>
              <a:t>составляет 85%, летальность минимальная и составляет 0,5%. </a:t>
            </a:r>
          </a:p>
          <a:p>
            <a:pPr>
              <a:buFontTx/>
              <a:buChar char="-"/>
            </a:pPr>
            <a:r>
              <a:rPr lang="ru-RU" sz="4000" b="1" dirty="0" smtClean="0">
                <a:solidFill>
                  <a:srgbClr val="7030A0"/>
                </a:solidFill>
              </a:rPr>
              <a:t>средняя ст. панкреатита: составляет 10%, летальность 10 – 15%.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 - тяжелая ст. панкреатита: встречается в 5% случаев и летальность составляет 50 – 60%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СПОСОБЫ ДИАГНОСТИКИ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Исследование амилазы крови и диастазы мочи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Ультразвуковое исследование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Компьютерная томография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Лапароскопия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0"/>
            <a:ext cx="8991600" cy="6553200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sz="5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ОЦЕНКА ОСТРОГО ВОСПАЛИТЕЛЬНОГО ПРОЦЕССА (ПО BALTHAZAR)</a:t>
            </a:r>
          </a:p>
          <a:p>
            <a:endParaRPr lang="ru-RU" sz="4200" b="1" dirty="0"/>
          </a:p>
          <a:p>
            <a:r>
              <a:rPr lang="ru-RU" sz="4200" b="1" dirty="0"/>
              <a:t>стадия А</a:t>
            </a:r>
            <a:r>
              <a:rPr lang="ru-RU" sz="4200" dirty="0"/>
              <a:t>: 0 баллов — неизмененная паренхима</a:t>
            </a:r>
          </a:p>
          <a:p>
            <a:r>
              <a:rPr lang="ru-RU" sz="4200" b="1" dirty="0"/>
              <a:t>стадия B:</a:t>
            </a:r>
            <a:r>
              <a:rPr lang="ru-RU" sz="4200" dirty="0"/>
              <a:t> 1 балл — фокальное или диффузное увеличение размеров железы</a:t>
            </a:r>
          </a:p>
          <a:p>
            <a:r>
              <a:rPr lang="ru-RU" sz="4200" b="1" dirty="0"/>
              <a:t>стадия С:</a:t>
            </a:r>
            <a:r>
              <a:rPr lang="ru-RU" sz="4200" dirty="0"/>
              <a:t> 2 балла — воспалительные </a:t>
            </a:r>
            <a:r>
              <a:rPr lang="ru-RU" sz="4200" dirty="0" err="1"/>
              <a:t>измения</a:t>
            </a:r>
            <a:r>
              <a:rPr lang="ru-RU" sz="4200" dirty="0"/>
              <a:t> поджелудочной железы и </a:t>
            </a:r>
            <a:r>
              <a:rPr lang="ru-RU" sz="4200" dirty="0" err="1"/>
              <a:t>перипанкреатической</a:t>
            </a:r>
            <a:r>
              <a:rPr lang="ru-RU" sz="4200" dirty="0"/>
              <a:t> жировой клетчатки</a:t>
            </a:r>
          </a:p>
          <a:p>
            <a:r>
              <a:rPr lang="ru-RU" sz="4200" b="1" dirty="0"/>
              <a:t>стадия D:</a:t>
            </a:r>
            <a:r>
              <a:rPr lang="ru-RU" sz="4200" dirty="0"/>
              <a:t> 3 балла — </a:t>
            </a:r>
            <a:r>
              <a:rPr lang="ru-RU" sz="4200" dirty="0" err="1"/>
              <a:t>единиченое</a:t>
            </a:r>
            <a:r>
              <a:rPr lang="ru-RU" sz="4200" dirty="0"/>
              <a:t> </a:t>
            </a:r>
            <a:r>
              <a:rPr lang="ru-RU" sz="4200" dirty="0" err="1"/>
              <a:t>слабоотграниченное</a:t>
            </a:r>
            <a:r>
              <a:rPr lang="ru-RU" sz="4200" dirty="0"/>
              <a:t> </a:t>
            </a:r>
            <a:r>
              <a:rPr lang="ru-RU" sz="4200" dirty="0" err="1"/>
              <a:t>перипанкреатическое</a:t>
            </a:r>
            <a:r>
              <a:rPr lang="ru-RU" sz="4200" dirty="0"/>
              <a:t> скопление жидкости</a:t>
            </a:r>
          </a:p>
          <a:p>
            <a:r>
              <a:rPr lang="ru-RU" sz="4200" b="1" dirty="0"/>
              <a:t>стадия Е:</a:t>
            </a:r>
            <a:r>
              <a:rPr lang="ru-RU" sz="4200" dirty="0"/>
              <a:t> 4 балла — два или более </a:t>
            </a:r>
            <a:r>
              <a:rPr lang="ru-RU" sz="4200" dirty="0" err="1"/>
              <a:t>слабоотграниченных</a:t>
            </a:r>
            <a:r>
              <a:rPr lang="ru-RU" sz="4200" dirty="0"/>
              <a:t> жидкостных скопления</a:t>
            </a:r>
          </a:p>
          <a:p>
            <a:r>
              <a:rPr lang="ru-RU" sz="4200" b="1" dirty="0"/>
              <a:t>Оценка панкреонекроза</a:t>
            </a:r>
          </a:p>
          <a:p>
            <a:r>
              <a:rPr lang="ru-RU" sz="4200" b="1" dirty="0"/>
              <a:t>панкреонекроз отсутствует</a:t>
            </a:r>
            <a:r>
              <a:rPr lang="ru-RU" sz="4200" dirty="0"/>
              <a:t> (равномерное контрастное усиление паренхимы): 0 баллов</a:t>
            </a:r>
          </a:p>
          <a:p>
            <a:r>
              <a:rPr lang="ru-RU" sz="4200" b="1" dirty="0"/>
              <a:t>≤30% паренхимы</a:t>
            </a:r>
            <a:r>
              <a:rPr lang="ru-RU" sz="4200" dirty="0"/>
              <a:t>: 2 балла</a:t>
            </a:r>
          </a:p>
          <a:p>
            <a:r>
              <a:rPr lang="ru-RU" sz="4200" b="1" dirty="0"/>
              <a:t>&gt;30-50% паренхимы: </a:t>
            </a:r>
            <a:r>
              <a:rPr lang="ru-RU" sz="4200" dirty="0"/>
              <a:t>4 балла</a:t>
            </a:r>
          </a:p>
          <a:p>
            <a:r>
              <a:rPr lang="ru-RU" sz="4200" b="1" dirty="0"/>
              <a:t>&gt;50% паренхимы:</a:t>
            </a:r>
            <a:r>
              <a:rPr lang="ru-RU" sz="4200" dirty="0"/>
              <a:t> 6 баллов</a:t>
            </a:r>
          </a:p>
          <a:p>
            <a:r>
              <a:rPr lang="ru-RU" sz="4200" dirty="0"/>
              <a:t>Максимальное </a:t>
            </a:r>
            <a:r>
              <a:rPr lang="ru-RU" sz="4200" dirty="0" err="1"/>
              <a:t>количестов</a:t>
            </a:r>
            <a:r>
              <a:rPr lang="ru-RU" sz="4200" dirty="0"/>
              <a:t> баллов может составлять 10.</a:t>
            </a:r>
          </a:p>
          <a:p>
            <a:r>
              <a:rPr lang="ru-RU" sz="4200" b="1" dirty="0"/>
              <a:t>Стратификация тяжести панкреатита</a:t>
            </a:r>
          </a:p>
          <a:p>
            <a:r>
              <a:rPr lang="ru-RU" sz="4200" b="1" dirty="0"/>
              <a:t>легкий панкреатит</a:t>
            </a:r>
            <a:r>
              <a:rPr lang="ru-RU" sz="4200" dirty="0"/>
              <a:t> (</a:t>
            </a:r>
            <a:r>
              <a:rPr lang="ru-RU" sz="4200" b="1" dirty="0"/>
              <a:t>интерстициальный панкреатит</a:t>
            </a:r>
            <a:r>
              <a:rPr lang="ru-RU" sz="4200" dirty="0"/>
              <a:t>): B или C по </a:t>
            </a:r>
            <a:r>
              <a:rPr lang="ru-RU" sz="4200" dirty="0" err="1"/>
              <a:t>Balthazar</a:t>
            </a:r>
            <a:r>
              <a:rPr lang="ru-RU" sz="4200" dirty="0"/>
              <a:t>, без панкреонекроза и некроза </a:t>
            </a:r>
            <a:r>
              <a:rPr lang="ru-RU" sz="4200" dirty="0" err="1"/>
              <a:t>перианкреатической</a:t>
            </a:r>
            <a:r>
              <a:rPr lang="ru-RU" sz="4200" dirty="0"/>
              <a:t> клетчатки</a:t>
            </a:r>
          </a:p>
          <a:p>
            <a:r>
              <a:rPr lang="ru-RU" sz="4200" b="1" dirty="0"/>
              <a:t>средней степени тяжести</a:t>
            </a:r>
            <a:r>
              <a:rPr lang="ru-RU" sz="4200" dirty="0"/>
              <a:t> (</a:t>
            </a:r>
            <a:r>
              <a:rPr lang="ru-RU" sz="4200" b="1" dirty="0"/>
              <a:t>экссудативный панкреатит</a:t>
            </a:r>
            <a:r>
              <a:rPr lang="ru-RU" sz="4200" dirty="0"/>
              <a:t>): D или E по </a:t>
            </a:r>
            <a:r>
              <a:rPr lang="ru-RU" sz="4200" dirty="0" err="1"/>
              <a:t>Balthazar</a:t>
            </a:r>
            <a:r>
              <a:rPr lang="ru-RU" sz="4200" dirty="0"/>
              <a:t>  без панкреонекроза; </a:t>
            </a:r>
            <a:r>
              <a:rPr lang="ru-RU" sz="4200" dirty="0" err="1"/>
              <a:t>перипанкреатическое</a:t>
            </a:r>
            <a:r>
              <a:rPr lang="ru-RU" sz="4200" dirty="0"/>
              <a:t> скопление жидкости </a:t>
            </a:r>
            <a:r>
              <a:rPr lang="ru-RU" sz="4200" dirty="0" err="1"/>
              <a:t>обусловленое</a:t>
            </a:r>
            <a:r>
              <a:rPr lang="ru-RU" sz="4200" dirty="0"/>
              <a:t> некрозом</a:t>
            </a:r>
          </a:p>
          <a:p>
            <a:r>
              <a:rPr lang="ru-RU" sz="4200" b="1" dirty="0"/>
              <a:t>тяжелый панкреатит</a:t>
            </a:r>
            <a:r>
              <a:rPr lang="ru-RU" sz="4200" dirty="0"/>
              <a:t> (</a:t>
            </a:r>
            <a:r>
              <a:rPr lang="ru-RU" sz="4200" b="1" dirty="0" err="1"/>
              <a:t>некротизирующий</a:t>
            </a:r>
            <a:r>
              <a:rPr lang="ru-RU" sz="4200" b="1" dirty="0"/>
              <a:t> панкреатит</a:t>
            </a:r>
            <a:r>
              <a:rPr lang="ru-RU" sz="4200" dirty="0"/>
              <a:t>): некроз поджелудочной железы (зона в ПЖ не накапливающая контраст при </a:t>
            </a:r>
            <a:r>
              <a:rPr lang="ru-RU" sz="4200" dirty="0" err="1"/>
              <a:t>болюсном</a:t>
            </a:r>
            <a:r>
              <a:rPr lang="ru-RU" sz="4200" dirty="0"/>
              <a:t> введении)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419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УЛЬТРАЗВУКОВАЯ ДИАГНОСТИКА ОСТРОГО ПАНКРЕАТИТА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602163"/>
          </a:xfrm>
        </p:spPr>
        <p:txBody>
          <a:bodyPr>
            <a:noAutofit/>
          </a:bodyPr>
          <a:lstStyle/>
          <a:p>
            <a:r>
              <a:rPr lang="ru-RU" sz="3100" dirty="0" smtClean="0"/>
              <a:t>Тяжесть заболевания затрудняет контакт с больными и проведение </a:t>
            </a:r>
            <a:r>
              <a:rPr lang="ru-RU" sz="3100" dirty="0" err="1" smtClean="0"/>
              <a:t>полипозиционного</a:t>
            </a:r>
            <a:r>
              <a:rPr lang="ru-RU" sz="3100" dirty="0" smtClean="0"/>
              <a:t> исследования.</a:t>
            </a:r>
          </a:p>
          <a:p>
            <a:r>
              <a:rPr lang="ru-RU" sz="3100" dirty="0" smtClean="0"/>
              <a:t>При ОП, особенно при тяжёлых формах, наблюдается парез кишечника со значительным вздутием живота. Повышенное накопление газа при ОП затрудняет качественное ультразвуковое исследование ПЖ в 10-32% случаев. </a:t>
            </a:r>
          </a:p>
          <a:p>
            <a:r>
              <a:rPr lang="ru-RU" sz="3100" dirty="0" smtClean="0"/>
              <a:t>Затруднено исследование при послеоперационном остром панкреатите ввиду наличия операционного шва.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ОСНОВНОЕ УСЛОВИЕ ПОЛНОЦЕННОГО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УЗИ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7030A0"/>
                </a:solidFill>
              </a:rPr>
              <a:t>ИССЛЕДОВАНИЕ ВСЕХ ОРГАНОВ БРЮШНОЙ ПОЛОСТИ, ЗАБРЮШИННОЙ КЛЕТЧАТКИ, ПЛЕВРАЛЬНЫХ ПОЛОСТЕЙ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Ультразвуковые признаки острого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панкреат</a:t>
            </a:r>
            <a:r>
              <a:rPr lang="ru-RU" sz="4000" b="1" dirty="0" smtClean="0">
                <a:solidFill>
                  <a:srgbClr val="C00000"/>
                </a:solidFill>
              </a:rPr>
              <a:t>ита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 fontScale="62500" lnSpcReduction="20000"/>
          </a:bodyPr>
          <a:lstStyle/>
          <a:p>
            <a:r>
              <a:rPr lang="ru-RU" sz="3800" b="1" dirty="0" smtClean="0"/>
              <a:t>У 30% поджелудочная железа может выглядеть нормальной, особенно в легких случаях или </a:t>
            </a:r>
            <a:r>
              <a:rPr lang="ru-RU" sz="3800" b="1" dirty="0" smtClean="0">
                <a:solidFill>
                  <a:srgbClr val="FF0000"/>
                </a:solidFill>
              </a:rPr>
              <a:t>в раннем периоде</a:t>
            </a:r>
            <a:r>
              <a:rPr lang="ru-RU" sz="3800" b="1" dirty="0" smtClean="0"/>
              <a:t>. </a:t>
            </a:r>
          </a:p>
          <a:p>
            <a:r>
              <a:rPr lang="ru-RU" sz="3800" b="1" dirty="0" smtClean="0"/>
              <a:t>Ультразвуковая картина острого панкреатита вариабельна и определяется характером, степенью и распространенностью поражения, а также предшествующим состоянием ПЖ. </a:t>
            </a:r>
          </a:p>
          <a:p>
            <a:r>
              <a:rPr lang="ru-RU" sz="3800" b="1" dirty="0" smtClean="0"/>
              <a:t>Если острый воспалительно-деструктивный процесс в поджелудочной железе возник на фоне выраженных предшествующих </a:t>
            </a:r>
            <a:r>
              <a:rPr lang="ru-RU" sz="3800" b="1" dirty="0" err="1" smtClean="0">
                <a:solidFill>
                  <a:srgbClr val="FF0000"/>
                </a:solidFill>
              </a:rPr>
              <a:t>фибролипоматозных</a:t>
            </a:r>
            <a:r>
              <a:rPr lang="ru-RU" sz="3800" b="1" dirty="0" smtClean="0">
                <a:solidFill>
                  <a:srgbClr val="FF0000"/>
                </a:solidFill>
              </a:rPr>
              <a:t> изменений органа</a:t>
            </a:r>
            <a:r>
              <a:rPr lang="ru-RU" sz="3800" b="1" dirty="0" smtClean="0"/>
              <a:t>, то в его ультразвуковом изображении </a:t>
            </a:r>
            <a:r>
              <a:rPr lang="ru-RU" sz="3800" b="1" dirty="0" smtClean="0">
                <a:solidFill>
                  <a:srgbClr val="FF0000"/>
                </a:solidFill>
              </a:rPr>
              <a:t>сохраняются множественные </a:t>
            </a:r>
            <a:r>
              <a:rPr lang="ru-RU" sz="3800" b="1" dirty="0" err="1" smtClean="0">
                <a:solidFill>
                  <a:srgbClr val="FF0000"/>
                </a:solidFill>
              </a:rPr>
              <a:t>гиперэхогенные</a:t>
            </a:r>
            <a:r>
              <a:rPr lang="ru-RU" sz="3800" b="1" dirty="0" smtClean="0">
                <a:solidFill>
                  <a:srgbClr val="FF0000"/>
                </a:solidFill>
              </a:rPr>
              <a:t> поля</a:t>
            </a:r>
            <a:r>
              <a:rPr lang="ru-RU" sz="3800" b="1" dirty="0" smtClean="0"/>
              <a:t>, между которыми появляются </a:t>
            </a:r>
            <a:r>
              <a:rPr lang="ru-RU" sz="3800" b="1" dirty="0" err="1" smtClean="0"/>
              <a:t>гипоэхогенные</a:t>
            </a:r>
            <a:r>
              <a:rPr lang="ru-RU" sz="3800" b="1" dirty="0" smtClean="0"/>
              <a:t> зоны.</a:t>
            </a:r>
          </a:p>
          <a:p>
            <a:r>
              <a:rPr lang="ru-RU" sz="3800" b="1" dirty="0" smtClean="0"/>
              <a:t>Форма железы обычно сохраняется, за исключением случаев очагового поражения, когда происходит локальное увеличение размера и изменение формы железы, часто производящее впечатление объемного поражения.</a:t>
            </a:r>
          </a:p>
          <a:p>
            <a:r>
              <a:rPr lang="ru-RU" sz="3800" b="1" dirty="0" smtClean="0"/>
              <a:t>Возникающие при остром панкреатите изменения </a:t>
            </a:r>
            <a:r>
              <a:rPr lang="ru-RU" sz="3800" b="1" dirty="0" err="1" smtClean="0"/>
              <a:t>эхоструктуры</a:t>
            </a:r>
            <a:r>
              <a:rPr lang="ru-RU" sz="3800" b="1" dirty="0" smtClean="0"/>
              <a:t> ПЖ могут носить как диффузный, так и очаговый характер.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1937</TotalTime>
  <Words>1201</Words>
  <Application>Microsoft Office PowerPoint</Application>
  <PresentationFormat>Экран (4:3)</PresentationFormat>
  <Paragraphs>105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 Отделение ультразвуковой и функциональной диагностики Врач-специалист С.С. Куперман, 2018г.   </vt:lpstr>
      <vt:lpstr>ОСТРЫЙ ПАНКРЕАТИТ </vt:lpstr>
      <vt:lpstr>КЛАССИФИКАЦИЯ АТЛАНТА–92 И ЕЁ МОДИФИКАЦИЙ, ПРЕДЛОЖЕННЫХ В Г. КОЧИН В 2011Г (МЕЖДУНАРОДНАЯ АССОЦИАЦИЯ ПАНКРЕАТОЛОГОВ, INTERNATIONAL ASSOCIATION OF PANCREATOLOGY) И МЕЖДУНАРОДНОЙ РАБОЧЕЙ ГРУППОЙ ПО КЛАССИФИКАЦИИ ОСТРОГО ПАНКРЕАТИТА (Acute Pancreatitis Classification Working Group) в 2012г.</vt:lpstr>
      <vt:lpstr>Слайд 4</vt:lpstr>
      <vt:lpstr>ОСНОВНЫЕ СПОСОБЫ ДИАГНОСТИКИ </vt:lpstr>
      <vt:lpstr>Слайд 6</vt:lpstr>
      <vt:lpstr>УЛЬТРАЗВУКОВАЯ ДИАГНОСТИКА ОСТРОГО ПАНКРЕАТИТА</vt:lpstr>
      <vt:lpstr>ОСНОВНОЕ УСЛОВИЕ ПОЛНОЦЕННОГО УЗИ </vt:lpstr>
      <vt:lpstr>Ультразвуковые признаки острого панкреатита </vt:lpstr>
      <vt:lpstr>Острый панкреатит - поджелудочная железа (Р) отечна, жидкость в передней части поджелудочной железы. (отмечена стрелками). Из других анатомических структур, мы видим, селезеночную вену (SV), аорта (А) и нижнюю полую вену (IVC).</vt:lpstr>
      <vt:lpstr>УЛЬТРАЗВУКОВЫЕ ПРИЗНАКИ ДЕСТРУКЦИИ (НЕКРОЗА) ЖЕЛЕЗЫ </vt:lpstr>
      <vt:lpstr>ОСТРЫЙ ДЕСТРУКТИВНЫЙ ПАНКРЕАТИТ</vt:lpstr>
      <vt:lpstr>УЛЬТРАЗВУКОВАЯ ДИАГНОСТИКА ОСЛОЖНЕНИЙ ОСТРОГО ПАНКРЕАТИТА </vt:lpstr>
      <vt:lpstr>ОСТРЫЙ ПАНКРЕАТИТ.  ПАРАПАНКРЕАТИЧЕСКИЙ ИНФИЛЬТРАТ</vt:lpstr>
      <vt:lpstr>ОСТРЫЙ ДЕСТРУКТИВНЫЙ ПАНКРЕАТИТ</vt:lpstr>
      <vt:lpstr>ОСТРЫЙ ПАНКРЕАТИТ  СКОПЛЕНИЕ ЖИДКОСТИ В САЛЬНИКОВОЙ СУМКЕ</vt:lpstr>
      <vt:lpstr>ОСТРЫЙ ДЕСТРУКТИВНЫЙ ПАНКРЕАТИТ</vt:lpstr>
      <vt:lpstr>ОСТРЫЙ ДЕСТРУКТИВНЫЙ ПАНКРЕАТИТ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Узи Ординаторская1</dc:creator>
  <cp:lastModifiedBy>Статистик</cp:lastModifiedBy>
  <cp:revision>125</cp:revision>
  <dcterms:modified xsi:type="dcterms:W3CDTF">2018-09-04T05:03:26Z</dcterms:modified>
</cp:coreProperties>
</file>