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9" r:id="rId3"/>
    <p:sldId id="259" r:id="rId4"/>
    <p:sldId id="258" r:id="rId5"/>
    <p:sldId id="261" r:id="rId6"/>
    <p:sldId id="262" r:id="rId7"/>
    <p:sldId id="263" r:id="rId8"/>
    <p:sldId id="266" r:id="rId9"/>
    <p:sldId id="267" r:id="rId10"/>
    <p:sldId id="268" r:id="rId11"/>
    <p:sldId id="265" r:id="rId12"/>
    <p:sldId id="264" r:id="rId13"/>
    <p:sldId id="26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7F2B3-A062-4D9D-BFA4-8A20EB51AB21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2B659-2CAE-4889-9D3B-D54720544C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69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5D7EC-C62E-4348-970B-FD86A3AA265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854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BE8FE5-5849-4A92-BCC8-09FF6A1F1F8D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7C7581-ACF6-42BE-AAE5-1F39F4158F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4500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chemeClr val="tx1"/>
                </a:solidFill>
              </a:rPr>
              <a:t>ДИАГНОСТИЧЕСКАЯ ЦЕННОСТЬ ИСПОЛЬЗОВАНИЯ ШКАЛЫ АЛЬВАРАДО </a:t>
            </a:r>
            <a:br>
              <a:rPr lang="ru-RU" sz="5300" dirty="0" smtClean="0">
                <a:solidFill>
                  <a:schemeClr val="tx1"/>
                </a:solidFill>
              </a:rPr>
            </a:br>
            <a:r>
              <a:rPr lang="ru-RU" sz="5300" dirty="0" smtClean="0">
                <a:solidFill>
                  <a:schemeClr val="tx1"/>
                </a:solidFill>
              </a:rPr>
              <a:t>У ДЕТЕЙ С ОСТРЫМ АППЕНДИЦИТОМ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43512"/>
            <a:ext cx="9144000" cy="1714488"/>
          </a:xfrm>
        </p:spPr>
        <p:txBody>
          <a:bodyPr>
            <a:normAutofit fontScale="85000" lnSpcReduction="20000"/>
          </a:bodyPr>
          <a:lstStyle/>
          <a:p>
            <a:pPr indent="4572000"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Докладчик:</a:t>
            </a:r>
          </a:p>
          <a:p>
            <a:pPr indent="4572000"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заведующий отделением 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indent="4572000"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детской хирургии ГБУЗ РБ</a:t>
            </a:r>
          </a:p>
          <a:p>
            <a:pPr indent="4572000"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БСМП г. Уфа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indent="4572000"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Быковский И.С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., 2017г.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669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0728710"/>
              </p:ext>
            </p:extLst>
          </p:nvPr>
        </p:nvGraphicFramePr>
        <p:xfrm>
          <a:off x="395536" y="1484784"/>
          <a:ext cx="8496944" cy="5040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1018905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2014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2015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2016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1005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До 3-х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+mj-lt"/>
                        </a:rPr>
                        <a:t>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102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100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89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1005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До 5-ти лет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318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287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254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1005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 5-10  лет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428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498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401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1005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 11 и более лет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580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707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565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70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3007" y="1142984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  </a:t>
            </a:r>
            <a:r>
              <a:rPr lang="ru-RU" sz="2400" dirty="0" smtClean="0"/>
              <a:t>Проведя анализ данных распределения пациентов по возрастным группам видно, что дети в возрасте до 5 лет занимают около 20-25 % </a:t>
            </a:r>
            <a:r>
              <a:rPr lang="ru-RU" sz="2400" dirty="0"/>
              <a:t>п</a:t>
            </a:r>
            <a:r>
              <a:rPr lang="ru-RU" sz="2400" dirty="0" smtClean="0"/>
              <a:t>ациентов, поступающих с подозрением на острый аппендицит. Именно у этой категории детей в силу их нервно-психических и анатомо-физиологических особенностей невозможно в полной мере применить данную шкалу, т.к. затруднена оценка критериев, отнесенных к первой группе (анамнестические данные).  Без оценки данной группы шкала </a:t>
            </a:r>
            <a:r>
              <a:rPr lang="ru-RU" sz="2400" dirty="0" err="1" smtClean="0"/>
              <a:t>Альворадо</a:t>
            </a:r>
            <a:r>
              <a:rPr lang="ru-RU" sz="2400" dirty="0" smtClean="0"/>
              <a:t> будет применена не в полном объеме и ее диагностическая ценность нивелируется. В остальных же возрастных группах шкала применима и дает достаточно высокий результат.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695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14290"/>
            <a:ext cx="864096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ВЫВОДЫ: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>1.Интегрально-диагностические </a:t>
            </a:r>
            <a:r>
              <a:rPr lang="ru-RU" sz="2000" dirty="0" smtClean="0"/>
              <a:t>шкалы (шкала </a:t>
            </a:r>
            <a:r>
              <a:rPr lang="ru-RU" sz="2000" dirty="0" err="1" smtClean="0"/>
              <a:t>Альворадо</a:t>
            </a:r>
            <a:r>
              <a:rPr lang="ru-RU" sz="2000" dirty="0" smtClean="0"/>
              <a:t>), применяемые при диагностики острого аппендицита, являются абсолютно обоснованными и необходимыми, позволяющими снизить количество необоснованных хирургических вмешательств и повысить точность диагностики острого аппендицита.</a:t>
            </a:r>
          </a:p>
          <a:p>
            <a:pPr algn="just"/>
            <a:r>
              <a:rPr lang="ru-RU" sz="2000" dirty="0" smtClean="0"/>
              <a:t>2.В детской хирургической практике имеются определенные  возрастные группы, где применение диагностических шкал затруднено из-за анатомо-физиологических особенностей детского организма( возможно поэтому данная шкала пока не отражена в клинических рекомендациях по диагностики острого аппендицита у детей)</a:t>
            </a:r>
          </a:p>
          <a:p>
            <a:pPr algn="just"/>
            <a:r>
              <a:rPr lang="ru-RU" sz="2000" dirty="0" smtClean="0"/>
              <a:t>3. Применение диагностической шкалы </a:t>
            </a:r>
            <a:r>
              <a:rPr lang="ru-RU" sz="2000" dirty="0" err="1" smtClean="0"/>
              <a:t>Альварадо</a:t>
            </a:r>
            <a:r>
              <a:rPr lang="ru-RU" sz="2000" dirty="0" smtClean="0"/>
              <a:t> в ДХО БСМП в последние 3 года позволило повысить качество диагностики, систематизировать диагностический поиск, снизить кол-во необоснованных оперативных вмешательств и диагностических лапароскопий.</a:t>
            </a:r>
          </a:p>
          <a:p>
            <a:pPr algn="just"/>
            <a:r>
              <a:rPr lang="ru-RU" sz="2000" dirty="0" smtClean="0"/>
              <a:t>4.Необходимо провести работу по актуализации и адаптации данной шкалы применительно к возрастной группе до 5 лет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964714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1600" y="2276872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0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ВСТУПЛЕНИЕ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/>
              <a:t>Современная </a:t>
            </a:r>
            <a:r>
              <a:rPr lang="ru-RU" sz="2800" dirty="0"/>
              <a:t>диагностика  острого аппендицита ставит своей целью сначала подтвердить или исключить данный диагноз, а далее решать вопрос о </a:t>
            </a:r>
            <a:r>
              <a:rPr lang="ru-RU" sz="2800" dirty="0" smtClean="0"/>
              <a:t> </a:t>
            </a:r>
            <a:r>
              <a:rPr lang="ru-RU" sz="2800" dirty="0"/>
              <a:t>необходимости оперативного лечения. </a:t>
            </a:r>
          </a:p>
          <a:p>
            <a:pPr marL="0" indent="0" algn="just">
              <a:buNone/>
            </a:pPr>
            <a:r>
              <a:rPr lang="ru-RU" sz="2800" dirty="0"/>
              <a:t>Оптимальная стратегия, наносящая пациенту наименьший вред , но сохраняющая при этом высокую степень точности, до сих пор не выработана, что приводит к трудностям, испытываемым как пациентами, так и хирургами.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3322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8777" y="1"/>
            <a:ext cx="824607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200" dirty="0" smtClean="0"/>
          </a:p>
          <a:p>
            <a:pPr algn="ctr"/>
            <a:r>
              <a:rPr lang="ru-RU" sz="2200" dirty="0" smtClean="0"/>
              <a:t>       </a:t>
            </a:r>
            <a:r>
              <a:rPr lang="ru-RU" sz="4400" b="1" dirty="0" smtClean="0">
                <a:solidFill>
                  <a:srgbClr val="FF0000"/>
                </a:solidFill>
              </a:rPr>
              <a:t>ОСОБЕННОСТИ ОСТРОГО АППЕНДИЦИТА У ДЕТЕЙ</a:t>
            </a:r>
          </a:p>
          <a:p>
            <a:pPr algn="ctr"/>
            <a:endParaRPr lang="ru-RU" sz="2200" dirty="0" smtClean="0"/>
          </a:p>
          <a:p>
            <a:pPr algn="just"/>
            <a:r>
              <a:rPr lang="ru-RU" sz="2200" dirty="0" smtClean="0"/>
              <a:t>      </a:t>
            </a:r>
            <a:r>
              <a:rPr lang="ru-RU" sz="2400" dirty="0" smtClean="0"/>
              <a:t>Острый аппендицит (ОА) </a:t>
            </a:r>
            <a:r>
              <a:rPr lang="ru-RU" sz="2400" dirty="0"/>
              <a:t>встречается у детей любого возраста, начиная с периода </a:t>
            </a:r>
            <a:r>
              <a:rPr lang="ru-RU" sz="2400" dirty="0" smtClean="0"/>
              <a:t>новорожденности, однако это бывает редко в следствии анатомо-физиологических особенностей, в частности строения слепой кишки. </a:t>
            </a:r>
          </a:p>
          <a:p>
            <a:pPr algn="just"/>
            <a:r>
              <a:rPr lang="ru-RU" sz="2400" dirty="0" smtClean="0"/>
              <a:t>1. У новорожденного </a:t>
            </a:r>
            <a:r>
              <a:rPr lang="ru-RU" sz="2400" dirty="0"/>
              <a:t>слепая кишка, воронкообразно суживаясь, переходит в червеобразный отросток. Условий для застоя содержимого в нем нет, в случае воспаления слизистой экссудат свободно выливается в слепую кишку, не вызывая напряжения и нарушения кровоснабжения </a:t>
            </a:r>
            <a:r>
              <a:rPr lang="ru-RU" sz="2400" dirty="0" smtClean="0"/>
              <a:t>отростка</a:t>
            </a:r>
            <a:r>
              <a:rPr lang="ru-RU" sz="2400" dirty="0"/>
              <a:t>;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2</a:t>
            </a:r>
            <a:r>
              <a:rPr lang="ru-RU" sz="2400" dirty="0" smtClean="0"/>
              <a:t>. </a:t>
            </a:r>
            <a:r>
              <a:rPr lang="ru-RU" sz="2400" dirty="0"/>
              <a:t>Главной особенностью клиники острого аппендицита у детей первых трёх лет жизни является преобладание общих признаков заболевания над местными (у старших детей и взрослых - наоборот). Общие признаки: дети становятся вялыми, капризными, нарушаются сон и аппетит, лихорадка 38-39°С;</a:t>
            </a:r>
          </a:p>
          <a:p>
            <a:r>
              <a:rPr lang="ru-RU" sz="2400" dirty="0"/>
              <a:t>3</a:t>
            </a:r>
            <a:r>
              <a:rPr lang="ru-RU" sz="2400" dirty="0" smtClean="0"/>
              <a:t>. </a:t>
            </a:r>
            <a:r>
              <a:rPr lang="ru-RU" sz="2400" dirty="0"/>
              <a:t>Неспособность точно локализовать место наибольшей болезненности из-за недостаточного развития корковых процессов – дети чаще всего указывают на пупок как место наибольшей болезненности;</a:t>
            </a:r>
          </a:p>
          <a:p>
            <a:r>
              <a:rPr lang="ru-RU" sz="2400" dirty="0"/>
              <a:t>4</a:t>
            </a:r>
            <a:r>
              <a:rPr lang="ru-RU" sz="2400" dirty="0" smtClean="0"/>
              <a:t>. </a:t>
            </a:r>
            <a:r>
              <a:rPr lang="ru-RU" sz="2400" dirty="0"/>
              <a:t>Эквиваленты боли: отказ от приема пищи, беспокойство, плач и т.д.;</a:t>
            </a:r>
          </a:p>
          <a:p>
            <a:r>
              <a:rPr lang="ru-RU" sz="2400" dirty="0"/>
              <a:t>5</a:t>
            </a:r>
            <a:r>
              <a:rPr lang="ru-RU" sz="2400" dirty="0" smtClean="0"/>
              <a:t>. </a:t>
            </a:r>
            <a:r>
              <a:rPr lang="ru-RU" sz="2400" dirty="0"/>
              <a:t>Нарушение сна;</a:t>
            </a:r>
          </a:p>
          <a:p>
            <a:r>
              <a:rPr lang="ru-RU" sz="2400" dirty="0"/>
              <a:t>6</a:t>
            </a:r>
            <a:r>
              <a:rPr lang="ru-RU" sz="2400" dirty="0" smtClean="0"/>
              <a:t>. </a:t>
            </a:r>
            <a:r>
              <a:rPr lang="ru-RU" sz="2400" dirty="0"/>
              <a:t>Многократная рвота (до 80</a:t>
            </a:r>
            <a:r>
              <a:rPr lang="ru-RU" sz="2400" dirty="0" smtClean="0"/>
              <a:t>%);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7</a:t>
            </a:r>
            <a:r>
              <a:rPr lang="ru-RU" sz="2400" dirty="0" smtClean="0"/>
              <a:t>. </a:t>
            </a:r>
            <a:r>
              <a:rPr lang="ru-RU" sz="2400" dirty="0"/>
              <a:t>Снижение участия брюшной стенки в дыхании.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52548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</a:t>
            </a:r>
            <a:r>
              <a:rPr lang="ru-RU" sz="2400" dirty="0" smtClean="0"/>
              <a:t> </a:t>
            </a:r>
            <a:r>
              <a:rPr lang="ru-RU" sz="2200" dirty="0" smtClean="0"/>
              <a:t>Каждый </a:t>
            </a:r>
            <a:r>
              <a:rPr lang="ru-RU" sz="2200" dirty="0"/>
              <a:t>клинический признак аппендицита изолированно имеет малую прогностическую ценность. Тем не менее, в комбинации их возможности прогнозирования намного сильнее, хотя и не идеально точны. </a:t>
            </a:r>
            <a:r>
              <a:rPr lang="ru-RU" sz="2200" dirty="0" smtClean="0"/>
              <a:t>Внедрение в практику интегрально-диагностических шкал ,позволило систематизировать и стандартизировать признаки острого </a:t>
            </a:r>
            <a:r>
              <a:rPr lang="ru-RU" sz="2200" dirty="0"/>
              <a:t>аппендицита . Наиболее широко используемой оценкой до сих пор является шкала </a:t>
            </a:r>
            <a:r>
              <a:rPr lang="ru-RU" sz="2200" dirty="0" err="1" smtClean="0"/>
              <a:t>Альварадо</a:t>
            </a:r>
            <a:r>
              <a:rPr lang="ru-RU" sz="2200" dirty="0" smtClean="0"/>
              <a:t>. В основе шкалы заложены в основном клинико-лабораторные данные. Их условно можно разделить на три группы: </a:t>
            </a:r>
          </a:p>
          <a:p>
            <a:pPr algn="just"/>
            <a:r>
              <a:rPr lang="ru-RU" sz="2200" dirty="0" smtClean="0"/>
              <a:t>1.Анамнестические (локализация и иррадиация </a:t>
            </a:r>
            <a:r>
              <a:rPr lang="ru-RU" sz="2200" dirty="0" err="1" smtClean="0"/>
              <a:t>болей,симптомы</a:t>
            </a:r>
            <a:r>
              <a:rPr lang="ru-RU" sz="2200" dirty="0" smtClean="0"/>
              <a:t> </a:t>
            </a:r>
            <a:r>
              <a:rPr lang="ru-RU" sz="2200" dirty="0" err="1" smtClean="0"/>
              <a:t>раздражени</a:t>
            </a:r>
            <a:r>
              <a:rPr lang="ru-RU" sz="2200" dirty="0" smtClean="0"/>
              <a:t> брюшины)</a:t>
            </a:r>
          </a:p>
          <a:p>
            <a:pPr algn="just"/>
            <a:r>
              <a:rPr lang="ru-RU" sz="2200" dirty="0" smtClean="0"/>
              <a:t>2.Клинические (</a:t>
            </a:r>
            <a:r>
              <a:rPr lang="ru-RU" sz="2200" dirty="0" err="1" smtClean="0"/>
              <a:t>тошнота,рвота</a:t>
            </a:r>
            <a:r>
              <a:rPr lang="ru-RU" sz="2200" dirty="0" smtClean="0"/>
              <a:t>, отсутствие </a:t>
            </a:r>
            <a:r>
              <a:rPr lang="ru-RU" sz="2200" dirty="0" err="1" smtClean="0"/>
              <a:t>аппетита,повышение</a:t>
            </a:r>
            <a:r>
              <a:rPr lang="ru-RU" sz="2200" dirty="0" smtClean="0"/>
              <a:t> температуры)</a:t>
            </a:r>
          </a:p>
          <a:p>
            <a:pPr algn="just"/>
            <a:r>
              <a:rPr lang="ru-RU" sz="2200" dirty="0" smtClean="0"/>
              <a:t>3.Лабораторные( лейкоцитоз,  сдвиг </a:t>
            </a:r>
            <a:r>
              <a:rPr lang="ru-RU" sz="2200" dirty="0" err="1" smtClean="0"/>
              <a:t>лейкоформулы</a:t>
            </a:r>
            <a:r>
              <a:rPr lang="ru-RU" sz="2200" dirty="0" smtClean="0"/>
              <a:t>).</a:t>
            </a:r>
          </a:p>
          <a:p>
            <a:pPr algn="just"/>
            <a:r>
              <a:rPr lang="ru-RU" sz="2200" dirty="0" smtClean="0"/>
              <a:t> Таким </a:t>
            </a:r>
            <a:r>
              <a:rPr lang="ru-RU" sz="2200" dirty="0"/>
              <a:t>образом, было разработано несколько клинических показателей риска, целью которых является выявление групп низкого, среднего и высокого риска у пациентов с подозрением на аппендицит .</a:t>
            </a:r>
          </a:p>
        </p:txBody>
      </p:sp>
    </p:spTree>
    <p:extLst>
      <p:ext uri="{BB962C8B-B14F-4D97-AF65-F5344CB8AC3E}">
        <p14:creationId xmlns:p14="http://schemas.microsoft.com/office/powerpoint/2010/main" xmlns="" val="176726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2320041"/>
              </p:ext>
            </p:extLst>
          </p:nvPr>
        </p:nvGraphicFramePr>
        <p:xfrm>
          <a:off x="0" y="862552"/>
          <a:ext cx="9144000" cy="5886808"/>
        </p:xfrm>
        <a:graphic>
          <a:graphicData uri="http://schemas.openxmlformats.org/drawingml/2006/table">
            <a:tbl>
              <a:tblPr/>
              <a:tblGrid>
                <a:gridCol w="6929454"/>
                <a:gridCol w="2214546"/>
              </a:tblGrid>
              <a:tr h="95400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/>
                          <a:cs typeface="Times New Roman"/>
                        </a:rPr>
                        <a:t>Симптомы</a:t>
                      </a:r>
                      <a:endParaRPr lang="ru-RU" sz="24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/>
                          <a:cs typeface="Times New Roman"/>
                        </a:rPr>
                        <a:t>Баллы</a:t>
                      </a:r>
                      <a:endParaRPr lang="ru-RU" sz="24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4312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Миграция боли в правую подвздошную ямку</a:t>
                      </a: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/>
                          <a:cs typeface="Times New Roman"/>
                        </a:rPr>
                        <a:t>Отсутствие аппетита</a:t>
                      </a:r>
                      <a:endParaRPr lang="ru-RU" sz="240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/>
                          <a:cs typeface="Times New Roman"/>
                        </a:rPr>
                        <a:t>Тошнота, рвота</a:t>
                      </a:r>
                      <a:endParaRPr lang="ru-RU" sz="240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3599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/>
                          <a:cs typeface="Times New Roman"/>
                        </a:rPr>
                        <a:t>Болезненность в правой подвздошной ямке</a:t>
                      </a:r>
                      <a:endParaRPr lang="ru-RU" sz="240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3996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/>
                          <a:cs typeface="Times New Roman"/>
                        </a:rPr>
                        <a:t>Положительные симптомы раздражения брюшины</a:t>
                      </a:r>
                      <a:endParaRPr lang="ru-RU" sz="240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4626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/>
                          <a:cs typeface="Times New Roman"/>
                        </a:rPr>
                        <a:t>Повышенная температура</a:t>
                      </a:r>
                      <a:endParaRPr lang="ru-RU" sz="240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/>
                          <a:cs typeface="Times New Roman"/>
                        </a:rPr>
                        <a:t>Лейкоцитоз</a:t>
                      </a:r>
                      <a:endParaRPr lang="ru-RU" sz="240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4312">
                <a:tc>
                  <a:txBody>
                    <a:bodyPr/>
                    <a:lstStyle/>
                    <a:p>
                      <a:r>
                        <a:rPr lang="ru-RU" sz="2400">
                          <a:effectLst/>
                          <a:latin typeface="Times New Roman"/>
                          <a:cs typeface="Times New Roman"/>
                        </a:rPr>
                        <a:t>Смещение лейкоцитарной формулы влево</a:t>
                      </a:r>
                      <a:endParaRPr lang="ru-RU" sz="240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Всего </a:t>
                      </a:r>
                      <a:endParaRPr lang="ru-RU" sz="2400" dirty="0">
                        <a:latin typeface="Times New Roman"/>
                        <a:cs typeface="Times New Roman"/>
                      </a:endParaRP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effectLst/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7365" marR="7365" marT="7365" marB="73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30500" y="1922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214291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ШКАЛА    АЛЬВАРАДО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854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0"/>
            <a:ext cx="8391876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                              </a:t>
            </a:r>
            <a:endParaRPr lang="ru-RU" sz="2000" dirty="0" smtClean="0"/>
          </a:p>
          <a:p>
            <a:r>
              <a:rPr lang="ru-RU" sz="2000" dirty="0" smtClean="0"/>
              <a:t> 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ОЦЕНКА  ШКАЛЫ  АЛЬВАРАДО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Точность диагностики по литературным данным составляет 82,7-90,0%, а доля «негативных» </a:t>
            </a:r>
            <a:r>
              <a:rPr lang="ru-RU" sz="2400" dirty="0" err="1" smtClean="0">
                <a:latin typeface="Times New Roman"/>
                <a:cs typeface="Times New Roman"/>
              </a:rPr>
              <a:t>аппендэктомий</a:t>
            </a:r>
            <a:r>
              <a:rPr lang="ru-RU" sz="2400" dirty="0" smtClean="0">
                <a:latin typeface="Times New Roman"/>
                <a:cs typeface="Times New Roman"/>
              </a:rPr>
              <a:t> при ее использовании-14,3-17,5%.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   Недостатком является то, что шкала основана исключительно на клинико-лабораторных признаках. 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  Чувствительность в диапазоне 5-7 баллов (ОА вероятен)составляет всего 58-88%.</a:t>
            </a:r>
          </a:p>
          <a:p>
            <a:pPr algn="just"/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ru-RU" sz="2000" dirty="0" smtClean="0">
                <a:latin typeface="+mj-lt"/>
              </a:rPr>
              <a:t>  </a:t>
            </a:r>
          </a:p>
          <a:p>
            <a:endParaRPr lang="ru-RU" sz="2000" dirty="0" smtClean="0">
              <a:latin typeface="+mj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3479848"/>
              </p:ext>
            </p:extLst>
          </p:nvPr>
        </p:nvGraphicFramePr>
        <p:xfrm>
          <a:off x="1142977" y="1500176"/>
          <a:ext cx="6572296" cy="2000264"/>
        </p:xfrm>
        <a:graphic>
          <a:graphicData uri="http://schemas.openxmlformats.org/drawingml/2006/table">
            <a:tbl>
              <a:tblPr/>
              <a:tblGrid>
                <a:gridCol w="2143139"/>
                <a:gridCol w="4429157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/>
                          <a:cs typeface="Times New Roman"/>
                        </a:rPr>
                        <a:t>Менее 5 баллов</a:t>
                      </a:r>
                      <a:endParaRPr lang="ru-RU" sz="2000" b="1" dirty="0"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/>
                          <a:cs typeface="Times New Roman"/>
                        </a:rPr>
                        <a:t>Аппендицит маловероятен</a:t>
                      </a:r>
                      <a:endParaRPr lang="ru-RU" sz="2000" b="1" dirty="0"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  <a:latin typeface="Times New Roman"/>
                          <a:cs typeface="Times New Roman"/>
                        </a:rPr>
                        <a:t>5-6 баллов</a:t>
                      </a:r>
                      <a:endParaRPr lang="ru-RU" sz="2000" b="1"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/>
                          <a:cs typeface="Times New Roman"/>
                        </a:rPr>
                        <a:t>Возможен аппендицит</a:t>
                      </a:r>
                      <a:endParaRPr lang="ru-RU" sz="2000" b="1" dirty="0"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/>
                          <a:cs typeface="Times New Roman"/>
                        </a:rPr>
                        <a:t>7-8 баллов</a:t>
                      </a:r>
                      <a:endParaRPr lang="ru-RU" sz="2000" b="1" dirty="0"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/>
                          <a:cs typeface="Times New Roman"/>
                        </a:rPr>
                        <a:t>Вероятен аппендицит</a:t>
                      </a:r>
                      <a:endParaRPr lang="ru-RU" sz="2000" b="1" dirty="0"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2000" b="1">
                          <a:effectLst/>
                          <a:latin typeface="Times New Roman"/>
                          <a:cs typeface="Times New Roman"/>
                        </a:rPr>
                        <a:t>9-10 баллов</a:t>
                      </a:r>
                      <a:endParaRPr lang="ru-RU" sz="2000" b="1"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effectLst/>
                          <a:latin typeface="Times New Roman"/>
                          <a:cs typeface="Times New Roman"/>
                        </a:rPr>
                        <a:t>Аппендицит наиболее вероятен</a:t>
                      </a:r>
                      <a:endParaRPr lang="ru-RU" sz="2000" b="1" dirty="0">
                        <a:latin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0750" y="2899073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890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2393139"/>
              </p:ext>
            </p:extLst>
          </p:nvPr>
        </p:nvGraphicFramePr>
        <p:xfrm>
          <a:off x="755576" y="1857362"/>
          <a:ext cx="7344816" cy="3143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236737"/>
                <a:gridCol w="2659807"/>
              </a:tblGrid>
              <a:tr h="78581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Год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больных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Прооперировано</a:t>
                      </a:r>
                      <a:endParaRPr lang="ru-RU" sz="2000" b="1" dirty="0"/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2014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1489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217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2015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1700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226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78581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2016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1376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226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Соотношение поступивших и прооперированных </a:t>
            </a:r>
            <a:endParaRPr lang="ru-RU" sz="3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за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2014-2016 гг. в детском </a:t>
            </a:r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хирургическом </a:t>
            </a:r>
            <a:endParaRPr lang="ru-RU" sz="32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отделении ГБУЗ РБ БСМП г. У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фа</a:t>
            </a:r>
            <a:endParaRPr lang="ru-RU" sz="2400" b="1" dirty="0" smtClean="0">
              <a:solidFill>
                <a:srgbClr val="FF0000"/>
              </a:solidFill>
              <a:latin typeface="+mj-lt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072073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среднем по нашим данным в отделении оперируется каждый 7-8 </a:t>
            </a:r>
            <a:r>
              <a:rPr lang="ru-RU" sz="2400" dirty="0" smtClean="0"/>
              <a:t>пациент </a:t>
            </a:r>
            <a:r>
              <a:rPr lang="ru-RU" sz="2400" dirty="0" smtClean="0"/>
              <a:t>поступающий с подозрением на острый </a:t>
            </a:r>
            <a:r>
              <a:rPr lang="ru-RU" sz="2400" dirty="0" smtClean="0"/>
              <a:t>аппендицит </a:t>
            </a:r>
            <a:r>
              <a:rPr lang="ru-RU" sz="2400" dirty="0" smtClean="0"/>
              <a:t>, что </a:t>
            </a:r>
            <a:r>
              <a:rPr lang="ru-RU" sz="2400" dirty="0" smtClean="0"/>
              <a:t>составляет </a:t>
            </a:r>
            <a:r>
              <a:rPr lang="ru-RU" sz="2400" dirty="0" smtClean="0"/>
              <a:t>около 15%.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468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3433599"/>
              </p:ext>
            </p:extLst>
          </p:nvPr>
        </p:nvGraphicFramePr>
        <p:xfrm>
          <a:off x="395536" y="1500176"/>
          <a:ext cx="8496944" cy="5228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45227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Баллы по шкале</a:t>
                      </a:r>
                      <a:r>
                        <a:rPr lang="ru-RU" sz="2000" b="1" baseline="0" dirty="0" smtClean="0"/>
                        <a:t> Альварадо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         Количество больных (%)</a:t>
                      </a:r>
                      <a:endParaRPr lang="ru-RU" sz="2000" b="1" dirty="0"/>
                    </a:p>
                  </a:txBody>
                  <a:tcPr/>
                </a:tc>
              </a:tr>
              <a:tr h="7130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Менее 5 баллов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1347 (29,5)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7130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5-6 баллов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2036 (44,6)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7130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7-8 баллов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629 ( 13,8)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7130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9-10 баллов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553(12,0)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7130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Точность диагностики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87-89%  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  <a:tr h="121054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Доля «негативных»</a:t>
                      </a:r>
                      <a:r>
                        <a:rPr lang="ru-RU" sz="2000" b="1" baseline="0" dirty="0" smtClean="0">
                          <a:latin typeface="+mj-lt"/>
                        </a:rPr>
                        <a:t> </a:t>
                      </a:r>
                      <a:r>
                        <a:rPr lang="ru-RU" sz="2000" b="1" baseline="0" dirty="0" err="1" smtClean="0">
                          <a:latin typeface="+mj-lt"/>
                        </a:rPr>
                        <a:t>аппендэктомий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j-lt"/>
                        </a:rPr>
                        <a:t>5%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285728"/>
            <a:ext cx="7888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КОЛИЧЕСТВО ГОСПИТАЛИЗИРОВАННЫХ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БОЛЬНЫХ ПО БАЛЛАМ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1617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2246</TotalTime>
  <Words>855</Words>
  <Application>Microsoft Office PowerPoint</Application>
  <PresentationFormat>Экран (4:3)</PresentationFormat>
  <Paragraphs>133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ДИАГНОСТИЧЕСКАЯ ЦЕННОСТЬ ИСПОЛЬЗОВАНИЯ ШКАЛЫ АЛЬВАРАДО  У ДЕТЕЙ С ОСТРЫМ АППЕНДИЦИТОМ </vt:lpstr>
      <vt:lpstr>                 ВСТУПЛЕНИЕ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Диагностическая ценность использования шкалы Альварадо у детей с острым аппендицитом.</dc:title>
  <dc:creator>Орд2</dc:creator>
  <cp:lastModifiedBy>Статистик</cp:lastModifiedBy>
  <cp:revision>44</cp:revision>
  <cp:lastPrinted>2017-08-28T02:43:28Z</cp:lastPrinted>
  <dcterms:created xsi:type="dcterms:W3CDTF">2017-08-17T06:16:25Z</dcterms:created>
  <dcterms:modified xsi:type="dcterms:W3CDTF">2017-09-15T09:23:30Z</dcterms:modified>
</cp:coreProperties>
</file>