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80" r:id="rId4"/>
    <p:sldId id="284" r:id="rId5"/>
    <p:sldId id="293" r:id="rId6"/>
    <p:sldId id="291" r:id="rId7"/>
    <p:sldId id="274" r:id="rId8"/>
    <p:sldId id="279" r:id="rId9"/>
    <p:sldId id="287" r:id="rId10"/>
    <p:sldId id="292" r:id="rId11"/>
    <p:sldId id="289" r:id="rId12"/>
    <p:sldId id="288" r:id="rId13"/>
    <p:sldId id="290" r:id="rId14"/>
    <p:sldId id="295" r:id="rId15"/>
    <p:sldId id="296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094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0" autoAdjust="0"/>
    <p:restoredTop sz="94654" autoAdjust="0"/>
  </p:normalViewPr>
  <p:slideViewPr>
    <p:cSldViewPr>
      <p:cViewPr>
        <p:scale>
          <a:sx n="70" d="100"/>
          <a:sy n="70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7"/>
                <c:pt idx="0">
                  <c:v>Напроксен</c:v>
                </c:pt>
                <c:pt idx="1">
                  <c:v>Кетопрофен</c:v>
                </c:pt>
                <c:pt idx="2">
                  <c:v>Мелоксикам</c:v>
                </c:pt>
                <c:pt idx="3">
                  <c:v>Диклофенак</c:v>
                </c:pt>
                <c:pt idx="4">
                  <c:v>Ибупрофен</c:v>
                </c:pt>
                <c:pt idx="5">
                  <c:v>Целекоксиб</c:v>
                </c:pt>
                <c:pt idx="6">
                  <c:v>Ацеклофенак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4.0999999999999996</c:v>
                </c:pt>
                <c:pt idx="1">
                  <c:v>3.9</c:v>
                </c:pt>
                <c:pt idx="2">
                  <c:v>3.5</c:v>
                </c:pt>
                <c:pt idx="3">
                  <c:v>3.3</c:v>
                </c:pt>
                <c:pt idx="4">
                  <c:v>1.8</c:v>
                </c:pt>
                <c:pt idx="5">
                  <c:v>1.45</c:v>
                </c:pt>
                <c:pt idx="6">
                  <c:v>1.43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7"/>
                <c:pt idx="0">
                  <c:v>Напроксен</c:v>
                </c:pt>
                <c:pt idx="1">
                  <c:v>Кетопрофен</c:v>
                </c:pt>
                <c:pt idx="2">
                  <c:v>Мелоксикам</c:v>
                </c:pt>
                <c:pt idx="3">
                  <c:v>Диклофенак</c:v>
                </c:pt>
                <c:pt idx="4">
                  <c:v>Ибупрофен</c:v>
                </c:pt>
                <c:pt idx="5">
                  <c:v>Целекоксиб</c:v>
                </c:pt>
                <c:pt idx="6">
                  <c:v>Ацеклофенак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Лист1!$A$2:$A$9</c:f>
              <c:strCache>
                <c:ptCount val="7"/>
                <c:pt idx="0">
                  <c:v>Напроксен</c:v>
                </c:pt>
                <c:pt idx="1">
                  <c:v>Кетопрофен</c:v>
                </c:pt>
                <c:pt idx="2">
                  <c:v>Мелоксикам</c:v>
                </c:pt>
                <c:pt idx="3">
                  <c:v>Диклофенак</c:v>
                </c:pt>
                <c:pt idx="4">
                  <c:v>Ибупрофен</c:v>
                </c:pt>
                <c:pt idx="5">
                  <c:v>Целекоксиб</c:v>
                </c:pt>
                <c:pt idx="6">
                  <c:v>Ацеклофенак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axId val="125069952"/>
        <c:axId val="117784960"/>
      </c:barChart>
      <c:catAx>
        <c:axId val="12506995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784960"/>
        <c:crosses val="autoZero"/>
        <c:auto val="1"/>
        <c:lblAlgn val="ctr"/>
        <c:lblOffset val="100"/>
      </c:catAx>
      <c:valAx>
        <c:axId val="117784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069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E9737-D046-4577-BB01-9E27C66889EA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231D-1247-4848-A613-0885FAC0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4572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ГБУЗ РБ БСМП г. Уфа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ЭФФЕКТИВНОСТЬ И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700" dirty="0" smtClean="0">
                <a:solidFill>
                  <a:srgbClr val="FFFF00"/>
                </a:solidFill>
              </a:rPr>
              <a:t> БЕЗОПАСНОСТЬ ПРИМЕНЕНИЯ НПВС</a:t>
            </a:r>
            <a:endParaRPr lang="ru-RU" sz="6700" dirty="0">
              <a:solidFill>
                <a:srgbClr val="FFFF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886200" cy="16002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Врач клинический фармаколог Г.Р. Нафикова, 17 апреля 2017г.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533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РАЗВИТИЯ КРОВОТЕЧЕНИЙ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/>
              <a:t>(</a:t>
            </a:r>
            <a:r>
              <a:rPr lang="ru-RU" sz="2000" b="1" i="1" dirty="0" err="1" smtClean="0">
                <a:solidFill>
                  <a:schemeClr val="tx1"/>
                </a:solidFill>
              </a:rPr>
              <a:t>метаанализ</a:t>
            </a:r>
            <a:r>
              <a:rPr lang="ru-RU" sz="2000" b="1" i="1" dirty="0" smtClean="0">
                <a:solidFill>
                  <a:schemeClr val="tx1"/>
                </a:solidFill>
              </a:rPr>
              <a:t> 28 популяционных исследований</a:t>
            </a:r>
            <a:r>
              <a:rPr lang="ru-RU" sz="2000" b="1" i="1" dirty="0" smtClean="0"/>
              <a:t>)</a:t>
            </a:r>
            <a:endParaRPr lang="ru-RU" sz="20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533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ОСЛОЖНЕНИЯ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666"/>
                <a:gridCol w="1524000"/>
                <a:gridCol w="2963333"/>
                <a:gridCol w="2540001"/>
              </a:tblGrid>
              <a:tr h="9144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Осложнение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Частота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(на 100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б-х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 год)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Патогенез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Клиника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НПВП-гастропатия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0,5-1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Блокада</a:t>
                      </a:r>
                      <a:r>
                        <a:rPr lang="ru-RU" sz="1400" b="1" baseline="0" dirty="0" smtClean="0"/>
                        <a:t> ЦОГ 1, снижение количества ПГ в слизистой оболочке желудка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Язвы</a:t>
                      </a:r>
                      <a:r>
                        <a:rPr lang="ru-RU" sz="1400" b="1" baseline="0" dirty="0" smtClean="0"/>
                        <a:t> желудка и 12 </a:t>
                      </a:r>
                      <a:r>
                        <a:rPr lang="ru-RU" sz="1400" b="1" baseline="0" dirty="0" err="1" smtClean="0"/>
                        <a:t>пк</a:t>
                      </a:r>
                      <a:r>
                        <a:rPr lang="ru-RU" sz="1400" b="1" baseline="0" dirty="0" smtClean="0"/>
                        <a:t>, кровотечения, перфорации</a:t>
                      </a:r>
                      <a:endParaRPr lang="ru-RU" sz="1400" b="1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НПВП-энтеропатия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0,5-1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Блокада</a:t>
                      </a:r>
                      <a:r>
                        <a:rPr lang="ru-RU" sz="1400" b="1" baseline="0" dirty="0" smtClean="0"/>
                        <a:t> ЦОГ1 в слизистой кишечника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Сочетание</a:t>
                      </a:r>
                      <a:r>
                        <a:rPr lang="ru-RU" sz="1400" b="1" baseline="0" dirty="0" smtClean="0"/>
                        <a:t> ЖДА и </a:t>
                      </a:r>
                      <a:r>
                        <a:rPr lang="ru-RU" sz="1400" b="1" baseline="0" dirty="0" err="1" smtClean="0"/>
                        <a:t>гипоальбуминемии</a:t>
                      </a:r>
                      <a:r>
                        <a:rPr lang="ru-RU" sz="1400" b="1" baseline="0" dirty="0" smtClean="0"/>
                        <a:t>, кровотечения</a:t>
                      </a:r>
                      <a:endParaRPr lang="ru-RU" sz="1400" b="1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Диспепсия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10-40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Контактное</a:t>
                      </a:r>
                      <a:r>
                        <a:rPr lang="ru-RU" sz="1400" b="1" baseline="0" dirty="0" smtClean="0"/>
                        <a:t> действие НПВП, повышение проницаемости слизистой оболочки для Н+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Гастралгии</a:t>
                      </a:r>
                      <a:r>
                        <a:rPr lang="ru-RU" sz="1400" b="1" dirty="0" smtClean="0"/>
                        <a:t>,</a:t>
                      </a:r>
                      <a:r>
                        <a:rPr lang="ru-RU" sz="1400" b="1" baseline="0" dirty="0" smtClean="0"/>
                        <a:t> тошнота, тяжесть в </a:t>
                      </a:r>
                      <a:r>
                        <a:rPr lang="ru-RU" sz="1400" b="1" baseline="0" dirty="0" err="1" smtClean="0"/>
                        <a:t>эпигастрии</a:t>
                      </a:r>
                      <a:endParaRPr lang="ru-RU" sz="1400" b="1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Артериальная</a:t>
                      </a:r>
                      <a:r>
                        <a:rPr lang="ru-RU" sz="1400" b="1" baseline="0" dirty="0" smtClean="0"/>
                        <a:t> гипертензия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2-10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Блокада</a:t>
                      </a:r>
                      <a:r>
                        <a:rPr lang="ru-RU" sz="1400" b="1" baseline="0" dirty="0" smtClean="0"/>
                        <a:t> ЦОГ2 в почках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Повышение</a:t>
                      </a:r>
                      <a:r>
                        <a:rPr lang="ru-RU" sz="1400" b="1" baseline="0" dirty="0" smtClean="0"/>
                        <a:t> АД, снижение  эффекта от  терапии</a:t>
                      </a:r>
                      <a:endParaRPr lang="ru-RU" sz="1400" b="1" dirty="0"/>
                    </a:p>
                  </a:txBody>
                  <a:tcPr/>
                </a:tc>
              </a:tr>
              <a:tr h="11582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Острые</a:t>
                      </a:r>
                      <a:r>
                        <a:rPr lang="ru-RU" sz="1400" b="1" baseline="0" dirty="0" smtClean="0"/>
                        <a:t> кардиоваскулярные осложнения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0,5-1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Усиление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baseline="0" dirty="0" err="1" smtClean="0"/>
                        <a:t>тромбообразования</a:t>
                      </a:r>
                      <a:r>
                        <a:rPr lang="ru-RU" sz="1400" b="1" baseline="0" dirty="0" smtClean="0"/>
                        <a:t> из-за подавления синтеза </a:t>
                      </a:r>
                      <a:r>
                        <a:rPr lang="ru-RU" sz="1400" b="1" baseline="0" dirty="0" err="1" smtClean="0"/>
                        <a:t>простациклина</a:t>
                      </a:r>
                      <a:r>
                        <a:rPr lang="ru-RU" sz="1400" b="1" baseline="0" dirty="0" smtClean="0"/>
                        <a:t> (ЦОГ2-зависимый процесс)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Инфаркт</a:t>
                      </a:r>
                      <a:r>
                        <a:rPr lang="ru-RU" sz="1400" b="1" baseline="0" dirty="0" smtClean="0"/>
                        <a:t> миокарда, инсульт</a:t>
                      </a:r>
                      <a:endParaRPr lang="ru-RU" sz="1400" b="1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Нефротоксические</a:t>
                      </a:r>
                      <a:r>
                        <a:rPr lang="ru-RU" sz="1400" b="1" baseline="0" dirty="0" smtClean="0"/>
                        <a:t>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Снижение</a:t>
                      </a:r>
                      <a:r>
                        <a:rPr lang="ru-RU" sz="1400" b="1" baseline="0" dirty="0" smtClean="0"/>
                        <a:t> синтеза ПГ в почках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Задержка</a:t>
                      </a:r>
                      <a:r>
                        <a:rPr lang="ru-RU" sz="1400" b="1" baseline="0" dirty="0" smtClean="0"/>
                        <a:t> жидкости, снижение СКФ, ОПН, прогрессирование ХБП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3999" cy="991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 РИСКА ОСЛОЖНЕНИЙ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Осложнения возникают у лиц, имеющих определенные факторы риска.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факторов риска составляет основу для планирования рациональной профилактики.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Факторы риска неравноценны: одни ассоциируются с умеренным риском осложнений, другие с высоким.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Факторы высокого риска ЖКТ осложнений: язвенный анамнез (клинически выраженная язва желудка или 12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наличие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ЖКТ-кровотечения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анамнезе), сопутствующий прием препаратов, влияющих на свертываемость крови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Факторы умеренного риска: пожилой возраст (старше 65 лет), курение, прием ГКС, инфицированность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H. pylori.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Отсутствие каких-либо факторов риска соответствует  низкому риску осложнений</a:t>
            </a:r>
          </a:p>
          <a:p>
            <a:pPr algn="just">
              <a:buFont typeface="Wingdings" pitchFamily="2" charset="2"/>
              <a:buChar char="Ø"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81200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9143999" cy="966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ПРОФИЛАКТИКА ОСЛОЖНЕНИЙ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Риск осложнений может быть снижен при использовании медикаментозной профилактики.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Основным средством профилактики ЖКТ осложнений являются  ингибиторы протонной помпы (ИПП). Они снижают частоту развития язв, кровотечений, диспепсии.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ИПП следует использовать при наличии четких показаний, так как они имеют  собственные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класс-специфические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побочные эффекты – повышение риска возникновения кишечных инфекций, пневмонии, прогрессирование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остеопороза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Наименьший риск осложнений со стороны всех отделов ЖКТ показан для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целекоксиба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метанализ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52 РКИ,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 = 51048)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Эторикоксиб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снижает риск развития диспепсии и бессимптомных язв, но не ЖКТ- кровотечений.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Ацеклофенак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мелоксикам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нимесулид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реже вызывают диспепсию и бессимптомные язвы. Риск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ЖКТ-кровотечений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мелоксикама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дозе 15мг/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сопоставим с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диклофенаком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ацеклофенака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нимесулида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не изучен.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81200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НАЗНАЧЕНИЯ НПВП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" y="1143000"/>
          <a:ext cx="9143998" cy="609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665"/>
                <a:gridCol w="2239314"/>
                <a:gridCol w="2756018"/>
                <a:gridCol w="2286001"/>
              </a:tblGrid>
              <a:tr h="14591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Риск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ЖКТ осложнений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Низкий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риск СС осложнений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Умеренный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риск СС осложнений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Очень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высокий риск СС осложнений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4825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Низкий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Любые</a:t>
                      </a:r>
                      <a:r>
                        <a:rPr lang="ru-RU" sz="2000" b="1" baseline="0" dirty="0" smtClean="0"/>
                        <a:t> НПВП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НПВП</a:t>
                      </a:r>
                      <a:r>
                        <a:rPr lang="ru-RU" sz="2000" b="1" baseline="0" dirty="0" smtClean="0"/>
                        <a:t> с наименьшим кардиоваскулярным риском: </a:t>
                      </a:r>
                      <a:r>
                        <a:rPr lang="ru-RU" sz="2000" b="1" baseline="0" dirty="0" err="1" smtClean="0"/>
                        <a:t>напроксен</a:t>
                      </a:r>
                      <a:r>
                        <a:rPr lang="ru-RU" sz="2000" b="1" baseline="0" dirty="0" smtClean="0"/>
                        <a:t>, </a:t>
                      </a:r>
                      <a:r>
                        <a:rPr lang="ru-RU" sz="2000" b="1" baseline="0" dirty="0" err="1" smtClean="0"/>
                        <a:t>целекоксиб</a:t>
                      </a:r>
                      <a:r>
                        <a:rPr lang="ru-RU" sz="2000" b="1" baseline="0" dirty="0" smtClean="0"/>
                        <a:t>, </a:t>
                      </a:r>
                      <a:r>
                        <a:rPr lang="ru-RU" sz="2000" b="1" baseline="0" dirty="0" err="1" smtClean="0"/>
                        <a:t>кетопрофен</a:t>
                      </a:r>
                      <a:r>
                        <a:rPr lang="ru-RU" sz="2000" b="1" baseline="0" dirty="0" smtClean="0"/>
                        <a:t>, низкие дозы ибупрофена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ИЗБЕГАТЬ</a:t>
                      </a:r>
                    </a:p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НАЗНАЧЕНИЯ</a:t>
                      </a:r>
                      <a:endParaRPr lang="ru-RU" sz="2000" b="1" dirty="0"/>
                    </a:p>
                  </a:txBody>
                  <a:tcPr/>
                </a:tc>
              </a:tr>
              <a:tr h="107003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Умеренный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н-НПВП</a:t>
                      </a:r>
                      <a:r>
                        <a:rPr lang="ru-RU" sz="2000" b="1" dirty="0" smtClean="0"/>
                        <a:t> +ИПП,</a:t>
                      </a:r>
                    </a:p>
                    <a:p>
                      <a:r>
                        <a:rPr lang="ru-RU" sz="2000" b="1" dirty="0" smtClean="0"/>
                        <a:t> </a:t>
                      </a:r>
                      <a:r>
                        <a:rPr lang="ru-RU" sz="2000" b="1" dirty="0" err="1" smtClean="0"/>
                        <a:t>с-НПВП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err="1" smtClean="0"/>
                        <a:t>Напроксен+ИПП</a:t>
                      </a:r>
                      <a:r>
                        <a:rPr lang="ru-RU" sz="2000" b="1" baseline="0" dirty="0" smtClean="0"/>
                        <a:t> или </a:t>
                      </a:r>
                      <a:r>
                        <a:rPr lang="ru-RU" sz="2000" b="1" baseline="0" dirty="0" err="1" smtClean="0"/>
                        <a:t>целекоксиб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ЛЮБЫХ</a:t>
                      </a:r>
                      <a:endParaRPr lang="ru-RU" sz="2000" b="1" dirty="0"/>
                    </a:p>
                  </a:txBody>
                  <a:tcPr/>
                </a:tc>
              </a:tr>
              <a:tr h="133755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Высокий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Целекоксиб</a:t>
                      </a:r>
                      <a:r>
                        <a:rPr lang="ru-RU" sz="2000" b="1" baseline="0" dirty="0" smtClean="0"/>
                        <a:t> или </a:t>
                      </a:r>
                      <a:r>
                        <a:rPr lang="ru-RU" sz="2000" b="1" baseline="0" dirty="0" err="1" smtClean="0"/>
                        <a:t>эторикоксиб</a:t>
                      </a:r>
                      <a:r>
                        <a:rPr lang="ru-RU" sz="2000" b="1" baseline="0" dirty="0" smtClean="0"/>
                        <a:t> +ИПП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err="1" smtClean="0"/>
                        <a:t>Целекоксиб</a:t>
                      </a:r>
                      <a:r>
                        <a:rPr lang="ru-RU" sz="2000" b="1" baseline="0" dirty="0" smtClean="0"/>
                        <a:t> + ИПП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НПВП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9143999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РАЦИОНАЛЬНОМУ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ПРИМЕНЕНИЮ НПВП</a:t>
            </a: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Ввиду прямой зависимости между длительностью приема НПВП и риском осложнений, курс лечения должен быть настолько коротким, насколько это возможно в конкретной клинической ситуации.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Следует избегать высоких доз НПВП. При недостаточном анальгезирующем эффекте использовать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адъювантную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терапию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спазмолитики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нейролептики и др. классы препаратов).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Следует выделять пациентов с высоким риском осложнений и проводить медикаментозную профилактику согласно рекомендациям.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Обязательно разъяснять пациенту о возможных осложнениях терапии НПВП и методах профилактики побочных реакций.</a:t>
            </a:r>
          </a:p>
          <a:p>
            <a:pPr marL="342900" indent="-342900" algn="just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81200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304801"/>
            <a:ext cx="86868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НПВП – обширная группа различных по химической структуре препаратов, объединенных общим механизмом действия (блокадой ЦОГ) и способностью оказывать обезболивающее, противовоспалительное  и жаропонижающее действие.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продаж в России за 2013г – 103 777 084 упаковки.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НПВП эффективны, но могут вызывать серьезные осложнения. По данным российских и зарубежных исследований не менее 40-50% случаев острых кровотечений из верхних отделов ЖКТ связаны с приемом НПВП.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81200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http://kievpravda.com/media/images/7840/raw/90aa5fd101133c9beb102500cef719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4495800"/>
            <a:ext cx="3673985" cy="2057400"/>
          </a:xfrm>
          <a:prstGeom prst="rect">
            <a:avLst/>
          </a:prstGeom>
          <a:noFill/>
        </p:spPr>
      </p:pic>
      <p:pic>
        <p:nvPicPr>
          <p:cNvPr id="10" name="Picture 2" descr="http://www.apteka.ua/archives/639/images/080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38600"/>
            <a:ext cx="37338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533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570948"/>
                </a:solidFill>
                <a:latin typeface="Times New Roman" pitchFamily="18" charset="0"/>
                <a:cs typeface="Times New Roman" pitchFamily="18" charset="0"/>
              </a:rPr>
              <a:t>ОСНОВНЫЕ НПВП, ЗАРЕГИСТРИРОВАННЫЕ В РФ</a:t>
            </a:r>
            <a:endParaRPr lang="ru-RU" sz="2400" dirty="0">
              <a:solidFill>
                <a:srgbClr val="5709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66808"/>
          <a:ext cx="8229601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438400"/>
                <a:gridCol w="2362200"/>
                <a:gridCol w="1295401"/>
              </a:tblGrid>
              <a:tr h="6400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МНН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Торговые наименования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Лек. формы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Доза, мг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Ацетилсалициловая</a:t>
                      </a:r>
                      <a:r>
                        <a:rPr lang="ru-RU" sz="1400" baseline="0" dirty="0" smtClean="0"/>
                        <a:t> 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Аспирин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3000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Ацеклофенак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Аэртал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 местно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Декскетопрофен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Дексалгин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 в/м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75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Диклофенак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Вольтарен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ортофен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 в/м, местно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Ибупрофен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Нурофен</a:t>
                      </a:r>
                      <a:r>
                        <a:rPr lang="ru-RU" sz="1400" dirty="0" smtClean="0"/>
                        <a:t>, МИГ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 местно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2400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Индометацин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Индометацин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метиндол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 свечи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Кетопрофен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Кетонал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Фламакс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флексен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</a:t>
                      </a:r>
                      <a:r>
                        <a:rPr lang="ru-RU" sz="1400" baseline="0" dirty="0" smtClean="0"/>
                        <a:t> в/м, в/</a:t>
                      </a:r>
                      <a:r>
                        <a:rPr lang="ru-RU" sz="1400" baseline="0" dirty="0" err="1" smtClean="0"/>
                        <a:t>в</a:t>
                      </a:r>
                      <a:r>
                        <a:rPr lang="ru-RU" sz="1400" baseline="0" dirty="0" smtClean="0"/>
                        <a:t>, местно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Кеторолак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Кеторол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кетанов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долак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 в/м,</a:t>
                      </a:r>
                      <a:r>
                        <a:rPr lang="ru-RU" sz="1400" baseline="0" dirty="0" smtClean="0"/>
                        <a:t> в/</a:t>
                      </a:r>
                      <a:r>
                        <a:rPr lang="ru-RU" sz="1400" baseline="0" dirty="0" err="1" smtClean="0"/>
                        <a:t>в</a:t>
                      </a:r>
                      <a:r>
                        <a:rPr lang="ru-RU" sz="1400" baseline="0" dirty="0" smtClean="0"/>
                        <a:t>, местно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Лорноксикам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Ксефокам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 в/м, в/</a:t>
                      </a:r>
                      <a:r>
                        <a:rPr lang="ru-RU" sz="1400" dirty="0" err="1" smtClean="0"/>
                        <a:t>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Мелоксикам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Мовалис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амлотекс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мелокс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 в/м,</a:t>
                      </a:r>
                      <a:r>
                        <a:rPr lang="ru-RU" sz="1400" baseline="0" dirty="0" smtClean="0"/>
                        <a:t> свечи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Метамизол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Анальгин, баралгин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П/о, в/м, в/</a:t>
                      </a:r>
                      <a:r>
                        <a:rPr lang="ru-RU" sz="1400" dirty="0" err="1" smtClean="0"/>
                        <a:t>в</a:t>
                      </a:r>
                      <a:r>
                        <a:rPr lang="ru-RU" sz="1400" dirty="0" smtClean="0"/>
                        <a:t>, свечи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Напроксен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Напроксен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налгезин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1250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Нимесулид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Найз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нимесил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нимулид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</a:t>
                      </a:r>
                      <a:r>
                        <a:rPr lang="ru-RU" sz="1400" dirty="0" err="1" smtClean="0"/>
                        <a:t>Оо</a:t>
                      </a:r>
                      <a:r>
                        <a:rPr lang="ru-RU" sz="1400" dirty="0" smtClean="0"/>
                        <a:t> местно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Пироксикам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Пироксикам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Целекоксиб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Целебрекс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400</a:t>
                      </a:r>
                      <a:endParaRPr lang="ru-RU" sz="1400" dirty="0"/>
                    </a:p>
                  </a:txBody>
                  <a:tcPr/>
                </a:tc>
              </a:tr>
              <a:tr h="32194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Эторикоксиб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Аркоксиа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П/о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>
            <a:off x="1285852" y="4429132"/>
            <a:ext cx="3143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1107257" y="4607727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2536017" y="4607727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4250529" y="4607727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/>
          <p:nvPr/>
        </p:nvGrpSpPr>
        <p:grpSpPr>
          <a:xfrm>
            <a:off x="142844" y="357166"/>
            <a:ext cx="8334420" cy="5281634"/>
            <a:chOff x="142844" y="357166"/>
            <a:chExt cx="8334420" cy="528163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2643174" y="357166"/>
              <a:ext cx="3286148" cy="78581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ФОСФОЛИПИДЫ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14546" y="1857364"/>
              <a:ext cx="4143404" cy="78581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АРАХИДОНОВАЯ КИСЛОТА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Соединительная линия уступом 14"/>
            <p:cNvCxnSpPr/>
            <p:nvPr/>
          </p:nvCxnSpPr>
          <p:spPr>
            <a:xfrm rot="16200000" flipH="1">
              <a:off x="5357818" y="3286124"/>
              <a:ext cx="2143140" cy="857256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rot="5400000">
              <a:off x="3965174" y="1464058"/>
              <a:ext cx="642942" cy="794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rot="5400000">
              <a:off x="1965307" y="3535363"/>
              <a:ext cx="1785950" cy="158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Прямоугольник 44"/>
            <p:cNvSpPr/>
            <p:nvPr/>
          </p:nvSpPr>
          <p:spPr>
            <a:xfrm>
              <a:off x="142844" y="4786322"/>
              <a:ext cx="1857388" cy="85247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ПГ-</a:t>
              </a:r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r>
                <a:rPr lang="ru-RU" sz="1050" b="1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ru-RU" b="1" dirty="0" err="1" smtClean="0">
                  <a:solidFill>
                    <a:schemeClr val="tx1"/>
                  </a:solidFill>
                </a:rPr>
                <a:t>Простациклин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09800" y="4800600"/>
              <a:ext cx="1714512" cy="71438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Другие ПГ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000496" y="4786322"/>
              <a:ext cx="1714512" cy="71438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</a:rPr>
                <a:t>Тромбоксан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6477000" y="4800600"/>
              <a:ext cx="2000264" cy="71438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</a:rPr>
                <a:t>Лейкотриены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62"/>
          <p:cNvGrpSpPr/>
          <p:nvPr/>
        </p:nvGrpSpPr>
        <p:grpSpPr>
          <a:xfrm>
            <a:off x="4643438" y="1214422"/>
            <a:ext cx="3714776" cy="523220"/>
            <a:chOff x="4643438" y="1214422"/>
            <a:chExt cx="3714776" cy="523220"/>
          </a:xfrm>
        </p:grpSpPr>
        <p:cxnSp>
          <p:nvCxnSpPr>
            <p:cNvPr id="53" name="Прямая со стрелкой 52"/>
            <p:cNvCxnSpPr/>
            <p:nvPr/>
          </p:nvCxnSpPr>
          <p:spPr>
            <a:xfrm rot="10800000">
              <a:off x="4643438" y="1500174"/>
              <a:ext cx="1500198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072198" y="1214422"/>
              <a:ext cx="2286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i="1" dirty="0" err="1" smtClean="0">
                  <a:solidFill>
                    <a:srgbClr val="7030A0"/>
                  </a:solidFill>
                </a:rPr>
                <a:t>Фосфолипаза</a:t>
              </a:r>
              <a:r>
                <a:rPr lang="ru-RU" sz="1400" i="1" dirty="0" smtClean="0">
                  <a:solidFill>
                    <a:srgbClr val="7030A0"/>
                  </a:solidFill>
                </a:rPr>
                <a:t> А2 ингибируется ГК</a:t>
              </a:r>
              <a:endParaRPr lang="ru-RU" sz="1400" i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4" name="Группа 63"/>
          <p:cNvGrpSpPr/>
          <p:nvPr/>
        </p:nvGrpSpPr>
        <p:grpSpPr>
          <a:xfrm>
            <a:off x="214282" y="2857496"/>
            <a:ext cx="2500330" cy="644530"/>
            <a:chOff x="214282" y="2857496"/>
            <a:chExt cx="2500330" cy="644530"/>
          </a:xfrm>
        </p:grpSpPr>
        <p:cxnSp>
          <p:nvCxnSpPr>
            <p:cNvPr id="57" name="Прямая со стрелкой 56"/>
            <p:cNvCxnSpPr/>
            <p:nvPr/>
          </p:nvCxnSpPr>
          <p:spPr>
            <a:xfrm>
              <a:off x="785786" y="3500438"/>
              <a:ext cx="1928826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14282" y="2857496"/>
              <a:ext cx="2428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rgbClr val="7030A0"/>
                  </a:solidFill>
                </a:rPr>
                <a:t>Циклооксигеназа-1,2 ингибируется </a:t>
              </a:r>
              <a:r>
                <a:rPr lang="ru-RU" sz="1600" i="1" dirty="0" smtClean="0">
                  <a:solidFill>
                    <a:srgbClr val="C00000"/>
                  </a:solidFill>
                </a:rPr>
                <a:t>НПВС</a:t>
              </a:r>
              <a:endParaRPr lang="ru-RU" sz="1600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Группа 64"/>
          <p:cNvGrpSpPr/>
          <p:nvPr/>
        </p:nvGrpSpPr>
        <p:grpSpPr>
          <a:xfrm>
            <a:off x="6072198" y="3143248"/>
            <a:ext cx="2286016" cy="307777"/>
            <a:chOff x="6072198" y="3143248"/>
            <a:chExt cx="2286016" cy="307777"/>
          </a:xfrm>
        </p:grpSpPr>
        <p:cxnSp>
          <p:nvCxnSpPr>
            <p:cNvPr id="61" name="Прямая со стрелкой 60"/>
            <p:cNvCxnSpPr/>
            <p:nvPr/>
          </p:nvCxnSpPr>
          <p:spPr>
            <a:xfrm rot="10800000">
              <a:off x="6072198" y="3429000"/>
              <a:ext cx="1500198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357950" y="3143248"/>
              <a:ext cx="2000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i="1" dirty="0" smtClean="0">
                  <a:solidFill>
                    <a:srgbClr val="7030A0"/>
                  </a:solidFill>
                </a:rPr>
                <a:t>Липоксигеназа</a:t>
              </a:r>
              <a:endParaRPr lang="ru-RU" sz="1400" i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28" name="Стрелка вправо 27">
            <a:hlinkClick r:id="" action="ppaction://noaction"/>
          </p:cNvPr>
          <p:cNvSpPr/>
          <p:nvPr/>
        </p:nvSpPr>
        <p:spPr>
          <a:xfrm>
            <a:off x="7643834" y="1214422"/>
            <a:ext cx="1000132" cy="50006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248680" cy="4873752"/>
          </a:xfrm>
        </p:spPr>
        <p:txBody>
          <a:bodyPr>
            <a:normAutofit fontScale="25000" lnSpcReduction="20000"/>
          </a:bodyPr>
          <a:lstStyle/>
          <a:p>
            <a:pPr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350838" algn="just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Существует, как минимум, </a:t>
            </a: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два изофермента </a:t>
            </a:r>
            <a:r>
              <a:rPr lang="ru-RU" sz="9600" b="1" u="sng" dirty="0" err="1" smtClean="0">
                <a:latin typeface="Times New Roman" pitchFamily="18" charset="0"/>
                <a:cs typeface="Times New Roman" pitchFamily="18" charset="0"/>
              </a:rPr>
              <a:t>циклооксигеназы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, которые ингибируются НПВС. Первый изофермент – </a:t>
            </a:r>
            <a:r>
              <a:rPr lang="ru-RU" sz="9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ЦОГ-1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– контролирует выработку простагландинов, регулирующий целостность слизистой оболочки желудочно-кишечного тракта, функцию тромбоцитов и почечный кровоток, а второй изофермент – </a:t>
            </a:r>
            <a:r>
              <a:rPr lang="ru-RU" sz="9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ЦОГ-2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– участвует в синтезе простагландинов при воспалении. </a:t>
            </a:r>
          </a:p>
          <a:p>
            <a:pPr marL="273050" indent="350838" algn="just">
              <a:buNone/>
            </a:pP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350838" algn="just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Причем, ЦОГ-2 в нормальных условиях отсутствует, а образуется под действием некоторых тканевых факторов, инициирующих воспалительную реакцию (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цитокины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и другие). </a:t>
            </a:r>
          </a:p>
          <a:p>
            <a:pPr marL="273050" indent="350838" algn="just">
              <a:buNone/>
            </a:pP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В связи с этим предполагается, что противовоспалительное действие НПВС обусловлено ингибированием ЦОГ-2, а их нежелательные реакции – ингибированием ЦОГ-1</a:t>
            </a:r>
            <a:endParaRPr lang="ru-RU" sz="9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533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2529" name="Picture 1" descr="C:\Documents and Settings\Администратор\Мои документы\Мои рисунки\657d9f05d5d319566e90b9670e3a155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533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570948"/>
                </a:solidFill>
                <a:latin typeface="Times New Roman" pitchFamily="18" charset="0"/>
                <a:cs typeface="Times New Roman" pitchFamily="18" charset="0"/>
              </a:rPr>
              <a:t>ЭФФЕКТИВНОСТЬ</a:t>
            </a:r>
            <a:endParaRPr lang="ru-RU" sz="3600" b="1" dirty="0">
              <a:solidFill>
                <a:srgbClr val="5709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arenR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Эффективность различных НПВП при использовании в адекватных дозах (средних и высоких терапевтических)  не отличается. Это подтверждается многочисленными РКИ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с-НПВП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н-НПВП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 травмах, операциях, заболеваниях опорно-двигательного аппарата). Уровень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Выраженность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анальгетического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противовоспалительного эффекта определяется дозой препарата. Чем выше доза, тем больше обезболивающий эффект.  Уровень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Инъекционные формы НПВП имеют преимущество перед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пероральными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формами в скорости наступления эффекта  (Уровень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b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 Но по выраженности обезболивающего эффекта однозначных данных нет.</a:t>
            </a:r>
          </a:p>
          <a:p>
            <a:pPr marL="514350" indent="-51435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4) НПВП в средних и максимальных терапевтических дозах более эффективны, чем максимальная доза парацетамола (4 г/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 Сравнивали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целекоксиб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200 мг/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парацетамол 4г/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течение 12 недель. Уровень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Ia.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381000"/>
            <a:ext cx="9143999" cy="1044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570948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800" b="1" dirty="0" smtClean="0">
                <a:solidFill>
                  <a:srgbClr val="570948"/>
                </a:solidFill>
                <a:latin typeface="Times New Roman" pitchFamily="18" charset="0"/>
                <a:cs typeface="Times New Roman" pitchFamily="18" charset="0"/>
              </a:rPr>
              <a:t>ЭФФЕКТИВНОСТЬ</a:t>
            </a:r>
            <a:endParaRPr lang="ru-RU" sz="2400" b="1" dirty="0" smtClean="0">
              <a:solidFill>
                <a:srgbClr val="57094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5) Для купирования острой боли одинаково эффективны все НПВП.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Уровень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Ia.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6) В некоторых ситуациях (ОА) длительное непрерывное использование     НПВП обеспечивает лучший контроль симптомов заболевания, чем прием НПВП в режиме «по требованию».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РКИ, 853 пациента с ОА в течение 6 мес. получали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целекоксиб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«по требованию» 200 мг или постоянно, независимо от наличия болей. В 1-м случае обострения ОА возникали ежемесячно, а во 2-м случае – в 2 раза реже.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Ib.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7) Локальные формы НПВП обладают доказанной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анальгетической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и противовоспалительной эффективностью.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81200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931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ОСНОВНЫЕ ОСЛОЖНЕНИЯ ТЕРАПИИ НПВП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800"/>
              </a:lnSpc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Желудочно-кишечные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НПВП-гастропатия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НПВП-энтеропатия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диспепсия)</a:t>
            </a:r>
          </a:p>
          <a:p>
            <a:pPr marL="342900" indent="-342900">
              <a:lnSpc>
                <a:spcPts val="1800"/>
              </a:lnSpc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8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Сердечно-сосудистые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тромбогенные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дестабилизация АГ, декомпенсация ХСН)</a:t>
            </a:r>
          </a:p>
          <a:p>
            <a:pPr marL="342900" indent="-342900">
              <a:lnSpc>
                <a:spcPts val="18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8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Нефротоксические.</a:t>
            </a:r>
          </a:p>
          <a:p>
            <a:pPr marL="342900" indent="-342900">
              <a:lnSpc>
                <a:spcPts val="18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8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Гепатотоксические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ts val="18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8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Гематологические.                                                 </a:t>
            </a:r>
          </a:p>
          <a:p>
            <a:pPr marL="342900" indent="-342900">
              <a:lnSpc>
                <a:spcPts val="18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8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Аллергические.</a:t>
            </a:r>
          </a:p>
          <a:p>
            <a:pPr marL="342900" indent="-3429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НПВП могут вызвать осложнения, но риск развития осложнений существенно  отличается для разных  препаратов.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81200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http://www.teleport2001.ru/files/teleport/images/2015/08/10/l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00600" y="2590800"/>
            <a:ext cx="4114801" cy="276656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1134</Words>
  <Application>Microsoft Office PowerPoint</Application>
  <PresentationFormat>Экран (4:3)</PresentationFormat>
  <Paragraphs>266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ГБУЗ РБ БСМП г. Уфа  ЭФФЕКТИВНОСТЬ И  БЕЗОПАСНОСТЬ ПРИМЕНЕНИЯ НПВС</vt:lpstr>
      <vt:lpstr>Слайд 2</vt:lpstr>
      <vt:lpstr>ОСНОВНЫЕ НПВП, ЗАРЕГИСТРИРОВАННЫЕ В РФ</vt:lpstr>
      <vt:lpstr>Слайд 4</vt:lpstr>
      <vt:lpstr>Слайд 5</vt:lpstr>
      <vt:lpstr>Слайд 6</vt:lpstr>
      <vt:lpstr>ЭФФЕКТИВНОСТЬ</vt:lpstr>
      <vt:lpstr>Слайд 8</vt:lpstr>
      <vt:lpstr>Слайд 9</vt:lpstr>
      <vt:lpstr>РИСК РАЗВИТИЯ КРОВОТЕЧЕНИЙ (метаанализ 28 популяционных исследований)</vt:lpstr>
      <vt:lpstr>ОСЛОЖНЕНИЯ</vt:lpstr>
      <vt:lpstr>Слайд 12</vt:lpstr>
      <vt:lpstr>Слайд 13</vt:lpstr>
      <vt:lpstr>АЛГОРИТМ НАЗНАЧЕНИЯ НПВП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«Об обращении лекарственных средств»</dc:title>
  <dc:creator>User</dc:creator>
  <cp:lastModifiedBy>Статистик</cp:lastModifiedBy>
  <cp:revision>125</cp:revision>
  <dcterms:modified xsi:type="dcterms:W3CDTF">2017-04-18T02:52:40Z</dcterms:modified>
</cp:coreProperties>
</file>