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8" r:id="rId2"/>
    <p:sldId id="270" r:id="rId3"/>
    <p:sldId id="272" r:id="rId4"/>
    <p:sldId id="256" r:id="rId5"/>
    <p:sldId id="257" r:id="rId6"/>
    <p:sldId id="258" r:id="rId7"/>
    <p:sldId id="266" r:id="rId8"/>
    <p:sldId id="278" r:id="rId9"/>
    <p:sldId id="283" r:id="rId10"/>
    <p:sldId id="299" r:id="rId11"/>
    <p:sldId id="302" r:id="rId12"/>
    <p:sldId id="300" r:id="rId13"/>
    <p:sldId id="305" r:id="rId14"/>
    <p:sldId id="301" r:id="rId15"/>
    <p:sldId id="306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FFCC"/>
    <a:srgbClr val="CCFFFF"/>
    <a:srgbClr val="FFD5D5"/>
    <a:srgbClr val="F7EBFF"/>
    <a:srgbClr val="E5F6FF"/>
    <a:srgbClr val="F0D9FF"/>
    <a:srgbClr val="D9F2FF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5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2.8842821124894481E-2"/>
          <c:y val="0.25669033315128342"/>
          <c:w val="0.50842453189750014"/>
          <c:h val="0.691877902565437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Pt>
            <c:idx val="0"/>
            <c:spPr>
              <a:solidFill>
                <a:srgbClr val="FF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06-497F-B4DB-A0445630A535}"/>
              </c:ext>
            </c:extLst>
          </c:dPt>
          <c:dPt>
            <c:idx val="2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06-497F-B4DB-A0445630A535}"/>
              </c:ext>
            </c:extLst>
          </c:dPt>
          <c:dPt>
            <c:idx val="3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06-497F-B4DB-A0445630A535}"/>
              </c:ext>
            </c:extLst>
          </c:dPt>
          <c:dPt>
            <c:idx val="5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306-497F-B4DB-A0445630A535}"/>
              </c:ext>
            </c:extLst>
          </c:dPt>
          <c:dPt>
            <c:idx val="6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306-497F-B4DB-A0445630A535}"/>
              </c:ext>
            </c:extLst>
          </c:dPt>
          <c:dLbls>
            <c:dLbl>
              <c:idx val="1"/>
              <c:layout>
                <c:manualLayout>
                  <c:x val="-0.10260495017635914"/>
                  <c:y val="-0.3136303281662934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306-497F-B4DB-A0445630A535}"/>
                </c:ext>
              </c:extLst>
            </c:dLbl>
            <c:dLbl>
              <c:idx val="2"/>
              <c:layout>
                <c:manualLayout>
                  <c:x val="-3.9187715578687277E-2"/>
                  <c:y val="5.666560557490154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06-497F-B4DB-A0445630A535}"/>
                </c:ext>
              </c:extLst>
            </c:dLbl>
            <c:dLbl>
              <c:idx val="3"/>
              <c:layout>
                <c:manualLayout>
                  <c:x val="-1.4750718362692102E-2"/>
                  <c:y val="-1.2738186285677096E-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06-497F-B4DB-A0445630A535}"/>
                </c:ext>
              </c:extLst>
            </c:dLbl>
            <c:dLbl>
              <c:idx val="4"/>
              <c:layout>
                <c:manualLayout>
                  <c:x val="4.3159237529279568E-2"/>
                  <c:y val="-1.5130339503239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306-497F-B4DB-A0445630A535}"/>
                </c:ext>
              </c:extLst>
            </c:dLbl>
            <c:dLbl>
              <c:idx val="5"/>
              <c:layout>
                <c:manualLayout>
                  <c:x val="4.4070421093601675E-3"/>
                  <c:y val="-9.7889992999021362E-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06-497F-B4DB-A0445630A535}"/>
                </c:ext>
              </c:extLst>
            </c:dLbl>
            <c:dLbl>
              <c:idx val="10"/>
              <c:layout>
                <c:manualLayout>
                  <c:x val="3.1454659993626975E-2"/>
                  <c:y val="7.686643668434928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06-497F-B4DB-A0445630A5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7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Инфекционные и паразитарные болезни</c:v>
                </c:pt>
                <c:pt idx="1">
                  <c:v>Болезни системы кровообращения</c:v>
                </c:pt>
                <c:pt idx="2">
                  <c:v>Новообразования</c:v>
                </c:pt>
                <c:pt idx="3">
                  <c:v>Болезни органов дыхания</c:v>
                </c:pt>
                <c:pt idx="4">
                  <c:v>Болезни органов пищеварения</c:v>
                </c:pt>
                <c:pt idx="5">
                  <c:v>Несчастные случаи, отравления, травмы</c:v>
                </c:pt>
                <c:pt idx="6">
                  <c:v>болезни эндокринной системы</c:v>
                </c:pt>
                <c:pt idx="7">
                  <c:v>болезни нервной системы</c:v>
                </c:pt>
                <c:pt idx="8">
                  <c:v>Самоубийства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1.7</c:v>
                </c:pt>
                <c:pt idx="1">
                  <c:v>46.9</c:v>
                </c:pt>
                <c:pt idx="2">
                  <c:v>15.5</c:v>
                </c:pt>
                <c:pt idx="3">
                  <c:v>3.5</c:v>
                </c:pt>
                <c:pt idx="4" formatCode="0.0">
                  <c:v>5</c:v>
                </c:pt>
                <c:pt idx="5" formatCode="0.0">
                  <c:v>7</c:v>
                </c:pt>
                <c:pt idx="6" formatCode="0.0">
                  <c:v>2.4</c:v>
                </c:pt>
                <c:pt idx="7" formatCode="0.0">
                  <c:v>6.4</c:v>
                </c:pt>
                <c:pt idx="8" formatCode="0.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306-497F-B4DB-A0445630A535}"/>
            </c:ext>
          </c:extLst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8559417259711877"/>
          <c:y val="0"/>
          <c:w val="0.40553111321060609"/>
          <c:h val="0.99864583672340312"/>
        </c:manualLayout>
      </c:layout>
      <c:txPr>
        <a:bodyPr/>
        <a:lstStyle/>
        <a:p>
          <a:pPr>
            <a:defRPr lang="ru-RU" sz="1300" b="1" kern="120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4303603947387492"/>
          <c:y val="2.2900903340837664E-2"/>
          <c:w val="0.85046232236822161"/>
          <c:h val="0.855853516275969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3.4413456488290771E-2"/>
                  <c:y val="-2.23631402066437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3FF93"/>
            </a:solidFill>
          </c:spPr>
          <c:dLbls>
            <c:dLbl>
              <c:idx val="0"/>
              <c:layout>
                <c:manualLayout>
                  <c:x val="4.4676883889846544E-2"/>
                  <c:y val="-3.879673091878679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dLbls>
            <c:dLbl>
              <c:idx val="0"/>
              <c:layout>
                <c:manualLayout>
                  <c:x val="1.9170575250092987E-2"/>
                  <c:y val="-1.7914473201640801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ИИ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124</c:v>
                </c:pt>
              </c:numCache>
            </c:numRef>
          </c:val>
        </c:ser>
        <c:dLbls/>
        <c:shape val="cylinder"/>
        <c:axId val="127669376"/>
        <c:axId val="127670912"/>
        <c:axId val="0"/>
      </c:bar3DChart>
      <c:catAx>
        <c:axId val="12766937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670912"/>
        <c:crosses val="autoZero"/>
        <c:auto val="1"/>
        <c:lblAlgn val="ctr"/>
        <c:lblOffset val="100"/>
      </c:catAx>
      <c:valAx>
        <c:axId val="127670912"/>
        <c:scaling>
          <c:orientation val="minMax"/>
          <c:max val="3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7669376"/>
        <c:crosses val="autoZero"/>
        <c:crossBetween val="between"/>
        <c:majorUnit val="99991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9.3061647297405153E-2"/>
          <c:y val="2.2900903340837664E-2"/>
          <c:w val="0.56976181050305852"/>
          <c:h val="0.855853516275969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3.4413456488290771E-2"/>
                  <c:y val="-2.23631402066437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ОНМК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311.10000000000002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3FF93"/>
            </a:solidFill>
          </c:spPr>
          <c:dLbls>
            <c:dLbl>
              <c:idx val="0"/>
              <c:layout>
                <c:manualLayout>
                  <c:x val="4.4676883889846544E-2"/>
                  <c:y val="-3.879673091878679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ОНМК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dLbls>
            <c:dLbl>
              <c:idx val="0"/>
              <c:layout>
                <c:manualLayout>
                  <c:x val="1.4904447236692013E-2"/>
                  <c:y val="-1.7914473201640801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ОНМК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177</c:v>
                </c:pt>
              </c:numCache>
            </c:numRef>
          </c:val>
        </c:ser>
        <c:dLbls/>
        <c:shape val="cylinder"/>
        <c:axId val="127845888"/>
        <c:axId val="127847424"/>
        <c:axId val="0"/>
      </c:bar3DChart>
      <c:catAx>
        <c:axId val="12784588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847424"/>
        <c:crosses val="autoZero"/>
        <c:auto val="1"/>
        <c:lblAlgn val="ctr"/>
        <c:lblOffset val="100"/>
      </c:catAx>
      <c:valAx>
        <c:axId val="127847424"/>
        <c:scaling>
          <c:orientation val="minMax"/>
          <c:max val="46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7845888"/>
        <c:crosses val="autoZero"/>
        <c:crossBetween val="between"/>
        <c:majorUnit val="999910"/>
      </c:valAx>
    </c:plotArea>
    <c:legend>
      <c:legendPos val="r"/>
      <c:layout>
        <c:manualLayout>
          <c:xMode val="edge"/>
          <c:yMode val="edge"/>
          <c:x val="0.7608391712344954"/>
          <c:y val="0.30851579294818632"/>
          <c:w val="0.2391608287655049"/>
          <c:h val="0.37291479763698238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0578715891470998"/>
          <c:y val="2.0690354733742814E-2"/>
          <c:w val="0.89977240373066802"/>
          <c:h val="0.8407905765591177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</c:dPt>
          <c:dLbls>
            <c:dLbl>
              <c:idx val="0"/>
              <c:layout>
                <c:manualLayout>
                  <c:x val="2.9949502466183005E-2"/>
                  <c:y val="-2.54258326459683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ТИА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3FF93"/>
            </a:solidFill>
          </c:spPr>
          <c:dLbls>
            <c:dLbl>
              <c:idx val="0"/>
              <c:layout>
                <c:manualLayout>
                  <c:x val="7.691624410704892E-2"/>
                  <c:y val="-4.1190849903501962E-2"/>
                </c:manualLayout>
              </c:layout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ТИА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dLbls>
            <c:dLbl>
              <c:idx val="0"/>
              <c:layout>
                <c:manualLayout>
                  <c:x val="1.533646020007446E-2"/>
                  <c:y val="-1.2712916322984151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ТИА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24.2</c:v>
                </c:pt>
              </c:numCache>
            </c:numRef>
          </c:val>
        </c:ser>
        <c:dLbls/>
        <c:shape val="cylinder"/>
        <c:axId val="126670336"/>
        <c:axId val="126671872"/>
        <c:axId val="0"/>
      </c:bar3DChart>
      <c:catAx>
        <c:axId val="12667033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6671872"/>
        <c:crosses val="autoZero"/>
        <c:auto val="1"/>
        <c:lblAlgn val="ctr"/>
        <c:lblOffset val="100"/>
      </c:catAx>
      <c:valAx>
        <c:axId val="126671872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6670336"/>
        <c:crosses val="autoZero"/>
        <c:crossBetween val="between"/>
        <c:majorUnit val="5000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5.2546668256372608E-2"/>
          <c:y val="1.0176429964997602E-2"/>
          <c:w val="0.87596902813267663"/>
          <c:h val="0.9170795247760817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8964682936463846E-2"/>
                  <c:y val="-4.085584286968890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ЦВЗ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7551.8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3FF93"/>
            </a:solidFill>
          </c:spPr>
          <c:dLbls>
            <c:dLbl>
              <c:idx val="0"/>
              <c:layout>
                <c:manualLayout>
                  <c:x val="6.3665148316853673E-2"/>
                  <c:y val="-2.2097451010226393E-2"/>
                </c:manualLayout>
              </c:layout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ЦВЗ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8198.1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dLbls>
            <c:dLbl>
              <c:idx val="0"/>
              <c:layout>
                <c:manualLayout>
                  <c:x val="3.9193176066856773E-2"/>
                  <c:y val="-2.118819387164025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ЦВЗ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4736.5</c:v>
                </c:pt>
              </c:numCache>
            </c:numRef>
          </c:val>
        </c:ser>
        <c:dLbls/>
        <c:shape val="cylinder"/>
        <c:axId val="126952192"/>
        <c:axId val="126953728"/>
        <c:axId val="0"/>
      </c:bar3DChart>
      <c:catAx>
        <c:axId val="12695219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6953728"/>
        <c:crosses val="autoZero"/>
        <c:auto val="1"/>
        <c:lblAlgn val="ctr"/>
        <c:lblOffset val="100"/>
      </c:catAx>
      <c:valAx>
        <c:axId val="126953728"/>
        <c:scaling>
          <c:orientation val="minMax"/>
          <c:max val="90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6952192"/>
        <c:crosses val="autoZero"/>
        <c:crossBetween val="between"/>
        <c:majorUnit val="55000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290"/>
      <c:perspective val="30"/>
    </c:view3D>
    <c:plotArea>
      <c:layout>
        <c:manualLayout>
          <c:layoutTarget val="inner"/>
          <c:xMode val="edge"/>
          <c:yMode val="edge"/>
          <c:x val="0.11544548347415948"/>
          <c:y val="0.15295399938577531"/>
          <c:w val="0.75663154864022375"/>
          <c:h val="0.795072610136772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ЦВЗ</c:v>
                </c:pt>
              </c:strCache>
            </c:strRef>
          </c:tx>
          <c:explosion val="8"/>
          <c:dPt>
            <c:idx val="0"/>
            <c:spPr>
              <a:solidFill>
                <a:srgbClr val="66FFFF"/>
              </a:solidFill>
            </c:spPr>
          </c:dPt>
          <c:dPt>
            <c:idx val="1"/>
            <c:spPr>
              <a:solidFill>
                <a:srgbClr val="FF1DB9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1.9317611586502361E-3"/>
                  <c:y val="-1.3486506549777668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dirty="0" smtClean="0"/>
                      <a:t>ИМ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numFmt formatCode="General" sourceLinked="0"/>
              <c:spPr>
                <a:solidFill>
                  <a:srgbClr val="66FFFF"/>
                </a:solidFill>
              </c:spPr>
              <c:showCatName val="1"/>
              <c:showPercent val="1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numFmt formatCode="General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-8.8556169063585578E-4"/>
                  <c:y val="-7.7581341972104104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CatName val="1"/>
              <c:showPercent val="1"/>
            </c:dLbl>
            <c:dLbl>
              <c:idx val="4"/>
              <c:layout>
                <c:manualLayout>
                  <c:x val="8.2173465882200897E-2"/>
                  <c:y val="-0.20442804334871884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numFmt formatCode="General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ИМ</c:v>
                </c:pt>
                <c:pt idx="1">
                  <c:v>ИБС</c:v>
                </c:pt>
                <c:pt idx="2">
                  <c:v>ЦВЗ</c:v>
                </c:pt>
                <c:pt idx="3">
                  <c:v>ОНМК</c:v>
                </c:pt>
                <c:pt idx="4">
                  <c:v>прочие БСК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 formatCode="General">
                  <c:v>1736</c:v>
                </c:pt>
                <c:pt idx="1">
                  <c:v>106889</c:v>
                </c:pt>
                <c:pt idx="2">
                  <c:v>144973</c:v>
                </c:pt>
                <c:pt idx="3" formatCode="General">
                  <c:v>4826</c:v>
                </c:pt>
                <c:pt idx="4">
                  <c:v>341255</c:v>
                </c:pt>
              </c:numCache>
            </c:numRef>
          </c:val>
        </c:ser>
        <c:dLbls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200"/>
      <c:perspective val="30"/>
    </c:view3D>
    <c:plotArea>
      <c:layout>
        <c:manualLayout>
          <c:layoutTarget val="inner"/>
          <c:xMode val="edge"/>
          <c:yMode val="edge"/>
          <c:x val="7.9343474388398921E-2"/>
          <c:y val="9.5783429331786935E-2"/>
          <c:w val="0.75663154864022375"/>
          <c:h val="0.795072610136772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ЦВЗ</c:v>
                </c:pt>
              </c:strCache>
            </c:strRef>
          </c:tx>
          <c:explosion val="8"/>
          <c:dPt>
            <c:idx val="0"/>
            <c:spPr>
              <a:solidFill>
                <a:srgbClr val="66FFFF"/>
              </a:solidFill>
            </c:spPr>
          </c:dPt>
          <c:dPt>
            <c:idx val="1"/>
            <c:spPr>
              <a:solidFill>
                <a:srgbClr val="FF1DB9"/>
              </a:solidFill>
              <a:ln>
                <a:noFill/>
              </a:ln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5.6489433758993367E-2"/>
                  <c:y val="-0.12882102752847943"/>
                </c:manualLayout>
              </c:layout>
              <c:spPr>
                <a:solidFill>
                  <a:srgbClr val="66FFFF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1"/>
              <c:layout>
                <c:manualLayout>
                  <c:x val="0.22229839519714709"/>
                  <c:y val="-3.1311041242857711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-0.14242914209625268"/>
                  <c:y val="-0.19419125156290271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4"/>
              <c:layout>
                <c:manualLayout>
                  <c:x val="-2.8222272395150927E-3"/>
                  <c:y val="-0.14211347553676804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CatName val="1"/>
            <c:showPercent val="1"/>
            <c:separator>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ИМ</c:v>
                </c:pt>
                <c:pt idx="1">
                  <c:v>ИБС</c:v>
                </c:pt>
                <c:pt idx="2">
                  <c:v>ЦВЗ</c:v>
                </c:pt>
                <c:pt idx="3">
                  <c:v>ОНМК</c:v>
                </c:pt>
                <c:pt idx="4">
                  <c:v>прочие БСК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380</c:v>
                </c:pt>
                <c:pt idx="1">
                  <c:v>3969</c:v>
                </c:pt>
                <c:pt idx="2">
                  <c:v>3847</c:v>
                </c:pt>
                <c:pt idx="3">
                  <c:v>1329</c:v>
                </c:pt>
                <c:pt idx="4">
                  <c:v>1329</c:v>
                </c:pt>
              </c:numCache>
            </c:numRef>
          </c:val>
        </c:ser>
        <c:dLbls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РФ</c:v>
                </c:pt>
              </c:strCache>
            </c:strRef>
          </c:tx>
          <c:explosion val="25"/>
          <c:dPt>
            <c:idx val="0"/>
            <c:spPr>
              <a:solidFill>
                <a:srgbClr val="FF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F5F-46C5-97C9-01C07F59B202}"/>
              </c:ext>
            </c:extLst>
          </c:dPt>
          <c:dPt>
            <c:idx val="2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F5F-46C5-97C9-01C07F59B202}"/>
              </c:ext>
            </c:extLst>
          </c:dPt>
          <c:dPt>
            <c:idx val="3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F5F-46C5-97C9-01C07F59B202}"/>
              </c:ext>
            </c:extLst>
          </c:dPt>
          <c:dPt>
            <c:idx val="5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F5F-46C5-97C9-01C07F59B202}"/>
              </c:ext>
            </c:extLst>
          </c:dPt>
          <c:dPt>
            <c:idx val="6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F5F-46C5-97C9-01C07F59B202}"/>
              </c:ext>
            </c:extLst>
          </c:dPt>
          <c:dLbls>
            <c:dLbl>
              <c:idx val="0"/>
              <c:layout>
                <c:manualLayout>
                  <c:x val="5.7330574380624381E-2"/>
                  <c:y val="2.056730628328208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5F-46C5-97C9-01C07F59B202}"/>
                </c:ext>
              </c:extLst>
            </c:dLbl>
            <c:dLbl>
              <c:idx val="1"/>
              <c:layout>
                <c:manualLayout>
                  <c:x val="-0.12288338332777839"/>
                  <c:y val="-0.2887489228063901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5F-46C5-97C9-01C07F59B202}"/>
                </c:ext>
              </c:extLst>
            </c:dLbl>
            <c:dLbl>
              <c:idx val="2"/>
              <c:layout>
                <c:manualLayout>
                  <c:x val="1.969109164144036E-2"/>
                  <c:y val="-2.959684066111517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5F-46C5-97C9-01C07F59B202}"/>
                </c:ext>
              </c:extLst>
            </c:dLbl>
            <c:dLbl>
              <c:idx val="3"/>
              <c:layout>
                <c:manualLayout>
                  <c:x val="-5.8425847075716233E-3"/>
                  <c:y val="-2.45392630792961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5F-46C5-97C9-01C07F59B202}"/>
                </c:ext>
              </c:extLst>
            </c:dLbl>
            <c:dLbl>
              <c:idx val="4"/>
              <c:layout>
                <c:manualLayout>
                  <c:x val="-9.1822204940191811E-3"/>
                  <c:y val="2.719713507667668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5F-46C5-97C9-01C07F59B202}"/>
                </c:ext>
              </c:extLst>
            </c:dLbl>
            <c:dLbl>
              <c:idx val="5"/>
              <c:layout>
                <c:manualLayout>
                  <c:x val="-6.5776183046675424E-3"/>
                  <c:y val="-7.850871866950184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5F-46C5-97C9-01C07F59B202}"/>
                </c:ext>
              </c:extLst>
            </c:dLbl>
            <c:dLbl>
              <c:idx val="6"/>
              <c:layout>
                <c:manualLayout>
                  <c:x val="-3.439691886086732E-2"/>
                  <c:y val="-2.674532252621900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5F-46C5-97C9-01C07F59B202}"/>
                </c:ext>
              </c:extLst>
            </c:dLbl>
            <c:dLbl>
              <c:idx val="8"/>
              <c:layout>
                <c:manualLayout>
                  <c:x val="1.3667176631836747E-2"/>
                  <c:y val="1.3199114827034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5F-46C5-97C9-01C07F59B2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="1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Инфекционные и паразитарные болезни</c:v>
                </c:pt>
                <c:pt idx="1">
                  <c:v>Болезни системы кровообращения</c:v>
                </c:pt>
                <c:pt idx="2">
                  <c:v>Новообразования</c:v>
                </c:pt>
                <c:pt idx="3">
                  <c:v>Болезни органов дыхания</c:v>
                </c:pt>
                <c:pt idx="4">
                  <c:v>Болезни органов пищеварения</c:v>
                </c:pt>
                <c:pt idx="5">
                  <c:v>Несчастные случаи, отравления, травмы</c:v>
                </c:pt>
                <c:pt idx="6">
                  <c:v>болезни эндокринной системы</c:v>
                </c:pt>
                <c:pt idx="7">
                  <c:v>болезни нервной системы</c:v>
                </c:pt>
                <c:pt idx="8">
                  <c:v>Самоубийства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1.6</c:v>
                </c:pt>
                <c:pt idx="1">
                  <c:v>41.8</c:v>
                </c:pt>
                <c:pt idx="2">
                  <c:v>14.1</c:v>
                </c:pt>
                <c:pt idx="3" formatCode="0.0">
                  <c:v>5</c:v>
                </c:pt>
                <c:pt idx="4" formatCode="0.0">
                  <c:v>4.4000000000000004</c:v>
                </c:pt>
                <c:pt idx="5" formatCode="0.0">
                  <c:v>7.1</c:v>
                </c:pt>
                <c:pt idx="6" formatCode="0.0">
                  <c:v>4.0999999999999996</c:v>
                </c:pt>
                <c:pt idx="7" formatCode="0.0">
                  <c:v>10.8</c:v>
                </c:pt>
                <c:pt idx="8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F5F-46C5-97C9-01C07F59B202}"/>
            </c:ext>
          </c:extLst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2900673871485541"/>
          <c:y val="1.8480656344306425E-2"/>
          <c:w val="0.85883010125311765"/>
          <c:h val="0.668910653918272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DFFAF"/>
            </a:solidFill>
          </c:spPr>
          <c:dLbls>
            <c:dLbl>
              <c:idx val="0"/>
              <c:layout>
                <c:manualLayout>
                  <c:x val="-1.8245099203536775E-2"/>
                  <c:y val="-2.519561318583649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БСК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31291.3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4.8653597876098069E-2"/>
                  <c:y val="-2.519561318583649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БСК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32253.4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1694447743354181E-2"/>
                  <c:y val="-2.519561318583649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БСК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18961.400000000001</c:v>
                </c:pt>
              </c:numCache>
            </c:numRef>
          </c:val>
        </c:ser>
        <c:dLbls/>
        <c:shape val="cylinder"/>
        <c:axId val="125843328"/>
        <c:axId val="125844864"/>
        <c:axId val="0"/>
      </c:bar3DChart>
      <c:catAx>
        <c:axId val="12584332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844864"/>
        <c:crosses val="autoZero"/>
        <c:auto val="1"/>
        <c:lblAlgn val="ctr"/>
        <c:lblOffset val="100"/>
      </c:catAx>
      <c:valAx>
        <c:axId val="125844864"/>
        <c:scaling>
          <c:orientation val="minMax"/>
          <c:max val="35000"/>
          <c:min val="10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5843328"/>
        <c:crosses val="autoZero"/>
        <c:crossBetween val="between"/>
        <c:majorUnit val="50000"/>
      </c:valAx>
      <c:spPr>
        <a:ln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11741726972865082"/>
          <c:y val="0.83501804788130118"/>
          <c:w val="0.75905215512452651"/>
          <c:h val="0.12538884568381289"/>
        </c:manualLayout>
      </c:layout>
      <c:txPr>
        <a:bodyPr/>
        <a:lstStyle/>
        <a:p>
          <a:pPr>
            <a:defRPr sz="1400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5.2546668256372608E-2"/>
          <c:y val="1.0176429964997602E-2"/>
          <c:w val="0.87596902813267663"/>
          <c:h val="0.9170795247760817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DFFAF"/>
            </a:solidFill>
          </c:spPr>
          <c:dLbls>
            <c:dLbl>
              <c:idx val="0"/>
              <c:layout>
                <c:manualLayout>
                  <c:x val="2.8964678112962772E-2"/>
                  <c:y val="-6.911618102141271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ЦВЗ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7551.8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6.0486954746021976E-2"/>
                  <c:y val="-5.5067899348154391E-2"/>
                </c:manualLayout>
              </c:layout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ЦВЗ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8198.1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5.720812345342869E-2"/>
                  <c:y val="-1.413024450886088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ЦВЗ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4736.5</c:v>
                </c:pt>
              </c:numCache>
            </c:numRef>
          </c:val>
        </c:ser>
        <c:dLbls/>
        <c:shape val="cylinder"/>
        <c:axId val="126056320"/>
        <c:axId val="126057856"/>
        <c:axId val="0"/>
      </c:bar3DChart>
      <c:catAx>
        <c:axId val="12605632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6057856"/>
        <c:crosses val="autoZero"/>
        <c:auto val="1"/>
        <c:lblAlgn val="ctr"/>
        <c:lblOffset val="100"/>
      </c:catAx>
      <c:valAx>
        <c:axId val="126057856"/>
        <c:scaling>
          <c:orientation val="minMax"/>
          <c:max val="90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6056320"/>
        <c:crosses val="autoZero"/>
        <c:crossBetween val="between"/>
        <c:majorUnit val="55000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9.0338402945481719E-2"/>
          <c:y val="2.2098518164776659E-2"/>
          <c:w val="0.90966159705451843"/>
          <c:h val="0.8366977891488462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DFFAF"/>
            </a:solidFill>
          </c:spPr>
          <c:dLbls>
            <c:dLbl>
              <c:idx val="0"/>
              <c:layout>
                <c:manualLayout>
                  <c:x val="3.3303923677511012E-2"/>
                  <c:y val="-6.553100706528103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ИБС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5730.6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7.0261042423857667E-2"/>
                  <c:y val="-5.6876385433966024E-2"/>
                </c:manualLayout>
              </c:layout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ИБС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5633.2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4.7484040234845711E-2"/>
                  <c:y val="-3.336716340826995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ИБС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3434.6</c:v>
                </c:pt>
              </c:numCache>
            </c:numRef>
          </c:val>
        </c:ser>
        <c:dLbls/>
        <c:shape val="cylinder"/>
        <c:axId val="126124800"/>
        <c:axId val="126126336"/>
        <c:axId val="0"/>
      </c:bar3DChart>
      <c:catAx>
        <c:axId val="1261248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6126336"/>
        <c:crosses val="autoZero"/>
        <c:auto val="1"/>
        <c:lblAlgn val="ctr"/>
        <c:lblOffset val="100"/>
      </c:catAx>
      <c:valAx>
        <c:axId val="126126336"/>
        <c:scaling>
          <c:orientation val="minMax"/>
          <c:max val="60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6124800"/>
        <c:crosses val="autoZero"/>
        <c:crossBetween val="between"/>
        <c:majorUnit val="14400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485807809972332"/>
          <c:y val="2.2900742061439338E-2"/>
          <c:w val="0.85698589382759882"/>
          <c:h val="0.855853516275969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900FF"/>
            </a:solidFill>
          </c:spPr>
          <c:dLbls>
            <c:dLbl>
              <c:idx val="0"/>
              <c:layout>
                <c:manualLayout>
                  <c:x val="3.4413456488290771E-2"/>
                  <c:y val="-2.23631402066437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ОИМ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4676883889846544E-2"/>
                  <c:y val="-3.8796730918786798E-2"/>
                </c:manualLayout>
              </c:layout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ОИМ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136.6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dLbls>
            <c:dLbl>
              <c:idx val="0"/>
              <c:layout>
                <c:manualLayout>
                  <c:x val="3.0668216981257376E-2"/>
                  <c:y val="-1.76369292300855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ОИМ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54.9</c:v>
                </c:pt>
              </c:numCache>
            </c:numRef>
          </c:val>
        </c:ser>
        <c:dLbls/>
        <c:shape val="cylinder"/>
        <c:axId val="127163776"/>
        <c:axId val="127181952"/>
        <c:axId val="0"/>
      </c:bar3DChart>
      <c:catAx>
        <c:axId val="12716377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181952"/>
        <c:crosses val="autoZero"/>
        <c:auto val="1"/>
        <c:lblAlgn val="ctr"/>
        <c:lblOffset val="100"/>
      </c:catAx>
      <c:valAx>
        <c:axId val="127181952"/>
        <c:scaling>
          <c:orientation val="minMax"/>
          <c:max val="1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7163776"/>
        <c:crosses val="autoZero"/>
        <c:crossBetween val="between"/>
        <c:majorUnit val="99991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953773252247343"/>
          <c:y val="2.2900903340837664E-2"/>
          <c:w val="0.85046232236822161"/>
          <c:h val="0.855853516275969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900FF"/>
            </a:solidFill>
          </c:spPr>
          <c:dLbls>
            <c:dLbl>
              <c:idx val="0"/>
              <c:layout>
                <c:manualLayout>
                  <c:x val="3.4413456488290771E-2"/>
                  <c:y val="-2.23631402066437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4676883889846544E-2"/>
                  <c:y val="-3.8796730918786798E-2"/>
                </c:manualLayout>
              </c:layout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249.6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dLbls>
            <c:dLbl>
              <c:idx val="0"/>
              <c:layout>
                <c:manualLayout>
                  <c:x val="2.3004690300111583E-2"/>
                  <c:y val="-2.239309150205099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НС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77.3</c:v>
                </c:pt>
              </c:numCache>
            </c:numRef>
          </c:val>
        </c:ser>
        <c:dLbls/>
        <c:shape val="cylinder"/>
        <c:axId val="127114624"/>
        <c:axId val="127407232"/>
        <c:axId val="0"/>
      </c:bar3DChart>
      <c:catAx>
        <c:axId val="12711462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407232"/>
        <c:crosses val="autoZero"/>
        <c:auto val="1"/>
        <c:lblAlgn val="ctr"/>
        <c:lblOffset val="100"/>
      </c:catAx>
      <c:valAx>
        <c:axId val="127407232"/>
        <c:scaling>
          <c:orientation val="minMax"/>
          <c:max val="2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7114624"/>
        <c:crosses val="autoZero"/>
        <c:crossBetween val="between"/>
        <c:majorUnit val="99991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758362000425088"/>
          <c:y val="2.2900903340837664E-2"/>
          <c:w val="0.44337951704422673"/>
          <c:h val="0.855853516275969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900FF"/>
            </a:solidFill>
          </c:spPr>
          <c:dLbls>
            <c:dLbl>
              <c:idx val="0"/>
              <c:layout>
                <c:manualLayout>
                  <c:x val="1.4540833491114449E-2"/>
                  <c:y val="-5.819206290095976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ОКС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4676883889846544E-2"/>
                  <c:y val="-3.8796730918786798E-2"/>
                </c:manualLayout>
              </c:layout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ОКС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401.7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dLbls>
            <c:dLbl>
              <c:idx val="0"/>
              <c:layout>
                <c:manualLayout>
                  <c:x val="1.6976720801562633E-2"/>
                  <c:y val="-3.5828946403281596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ОКС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143.6</c:v>
                </c:pt>
              </c:numCache>
            </c:numRef>
          </c:val>
        </c:ser>
        <c:dLbls/>
        <c:shape val="cylinder"/>
        <c:axId val="127446400"/>
        <c:axId val="127464576"/>
        <c:axId val="0"/>
      </c:bar3DChart>
      <c:catAx>
        <c:axId val="1274464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464576"/>
        <c:crosses val="autoZero"/>
        <c:auto val="1"/>
        <c:lblAlgn val="ctr"/>
        <c:lblOffset val="100"/>
      </c:catAx>
      <c:valAx>
        <c:axId val="127464576"/>
        <c:scaling>
          <c:orientation val="minMax"/>
          <c:max val="43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7446400"/>
        <c:crosses val="autoZero"/>
        <c:crossBetween val="between"/>
        <c:majorUnit val="9999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50253796777514"/>
          <c:y val="0.44287434196049236"/>
          <c:w val="0.21462822986569086"/>
          <c:h val="0.37291479763698238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2485807809972332"/>
          <c:y val="2.2900742061439338E-2"/>
          <c:w val="0.85698589382759882"/>
          <c:h val="0.855853516275969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3.4413456488290771E-2"/>
                  <c:y val="-2.23631402066437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ГИ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3FF93"/>
            </a:solidFill>
          </c:spPr>
          <c:dLbls>
            <c:dLbl>
              <c:idx val="0"/>
              <c:layout>
                <c:manualLayout>
                  <c:x val="4.4676883889846544E-2"/>
                  <c:y val="-3.879673091878679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882704089789482E-2"/>
                  <c:y val="4.7937930473096996E-2"/>
                </c:manualLayout>
              </c:layout>
              <c:showVal val="1"/>
            </c:dLbl>
            <c:dLbl>
              <c:idx val="2"/>
              <c:layout>
                <c:manualLayout>
                  <c:x val="5.1620280673421108E-2"/>
                  <c:y val="4.3769414779784216E-2"/>
                </c:manualLayout>
              </c:layout>
              <c:showVal val="1"/>
            </c:dLbl>
            <c:dLbl>
              <c:idx val="3"/>
              <c:layout>
                <c:manualLayout>
                  <c:x val="3.5847417134320221E-2"/>
                  <c:y val="-2.0842578466563921E-3"/>
                </c:manualLayout>
              </c:layout>
              <c:showVal val="1"/>
            </c:dLbl>
            <c:dLbl>
              <c:idx val="4"/>
              <c:layout>
                <c:manualLayout>
                  <c:x val="3.441352044894741E-2"/>
                  <c:y val="-2.0842578466563921E-3"/>
                </c:manualLayout>
              </c:layout>
              <c:showVal val="1"/>
            </c:dLbl>
            <c:dLbl>
              <c:idx val="5"/>
              <c:layout>
                <c:manualLayout>
                  <c:x val="4.7318590617302696E-2"/>
                  <c:y val="-4.1685156933127816E-3"/>
                </c:manualLayout>
              </c:layout>
              <c:showVal val="1"/>
            </c:dLbl>
            <c:dLbl>
              <c:idx val="6"/>
              <c:layout>
                <c:manualLayout>
                  <c:x val="5.448807404416674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ГИ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63.2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мес. 2018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dLbls>
            <c:dLbl>
              <c:idx val="0"/>
              <c:layout>
                <c:manualLayout>
                  <c:x val="2.68346898586002E-2"/>
                  <c:y val="-1.3227696922564158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ГИ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24.8</c:v>
                </c:pt>
              </c:numCache>
            </c:numRef>
          </c:val>
        </c:ser>
        <c:dLbls/>
        <c:shape val="cylinder"/>
        <c:axId val="127337216"/>
        <c:axId val="127338752"/>
        <c:axId val="0"/>
      </c:bar3DChart>
      <c:catAx>
        <c:axId val="12733721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338752"/>
        <c:crosses val="autoZero"/>
        <c:auto val="1"/>
        <c:lblAlgn val="ctr"/>
        <c:lblOffset val="100"/>
      </c:catAx>
      <c:valAx>
        <c:axId val="127338752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7337216"/>
        <c:crosses val="autoZero"/>
        <c:crossBetween val="between"/>
        <c:majorUnit val="999910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6DDF8-A040-4FED-BEF4-186E83F13ECC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9625-4F34-4157-8BBD-65F450BFDF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606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8D4E-08DD-422D-835F-FBB829145D2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597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67047-3352-42C1-BED7-2758FD54B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030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 txBox="1">
            <a:spLocks/>
          </p:cNvSpPr>
          <p:nvPr/>
        </p:nvSpPr>
        <p:spPr>
          <a:xfrm>
            <a:off x="2717459" y="6063379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b="1" cap="all" dirty="0" smtClean="0">
                <a:latin typeface="Bookman Old Style" pitchFamily="18" charset="0"/>
              </a:rPr>
              <a:t>И.М. </a:t>
            </a:r>
            <a:r>
              <a:rPr lang="ru-RU" b="1" cap="all" dirty="0" err="1" smtClean="0">
                <a:latin typeface="Bookman Old Style" pitchFamily="18" charset="0"/>
              </a:rPr>
              <a:t>Карамова</a:t>
            </a:r>
            <a:endParaRPr lang="ru-RU" b="1" cap="all" dirty="0" smtClean="0">
              <a:latin typeface="Bookman Old Style" pitchFamily="18" charset="0"/>
            </a:endParaRPr>
          </a:p>
          <a:p>
            <a:pPr marL="0" indent="0" algn="r">
              <a:buNone/>
            </a:pPr>
            <a:r>
              <a:rPr lang="ru-RU" sz="2100" b="1" cap="all" dirty="0" smtClean="0">
                <a:latin typeface="Bookman Old Style" pitchFamily="18" charset="0"/>
              </a:rPr>
              <a:t>Главный врач ГБУЗ РБ БСМП г. Уфа</a:t>
            </a:r>
            <a:endParaRPr lang="ru-RU" sz="2100" b="1" cap="all" dirty="0"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836712"/>
            <a:ext cx="84249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cap="all" dirty="0">
                <a:solidFill>
                  <a:srgbClr val="CC0066"/>
                </a:solidFill>
                <a:latin typeface="Bookman Old Style" pitchFamily="18" charset="0"/>
              </a:rPr>
              <a:t>Анализ </a:t>
            </a:r>
            <a:br>
              <a:rPr lang="ru-RU" sz="5400" b="1" cap="all" dirty="0">
                <a:solidFill>
                  <a:srgbClr val="CC0066"/>
                </a:solidFill>
                <a:latin typeface="Bookman Old Style" pitchFamily="18" charset="0"/>
              </a:rPr>
            </a:br>
            <a:r>
              <a:rPr lang="ru-RU" sz="4400" b="1" cap="all" dirty="0" smtClean="0">
                <a:solidFill>
                  <a:srgbClr val="CC0066"/>
                </a:solidFill>
                <a:latin typeface="Bookman Old Style" pitchFamily="18" charset="0"/>
              </a:rPr>
              <a:t>медико-демографических данных в </a:t>
            </a:r>
            <a:r>
              <a:rPr lang="ru-RU" sz="4400" b="1" cap="all" dirty="0">
                <a:solidFill>
                  <a:srgbClr val="CC0066"/>
                </a:solidFill>
                <a:latin typeface="Bookman Old Style" pitchFamily="18" charset="0"/>
              </a:rPr>
              <a:t>РБ </a:t>
            </a:r>
            <a:br>
              <a:rPr lang="ru-RU" sz="4400" b="1" cap="all" dirty="0">
                <a:solidFill>
                  <a:srgbClr val="CC0066"/>
                </a:solidFill>
                <a:latin typeface="Bookman Old Style" pitchFamily="18" charset="0"/>
              </a:rPr>
            </a:br>
            <a:r>
              <a:rPr lang="ru-RU" sz="4400" b="1" cap="all" dirty="0">
                <a:solidFill>
                  <a:srgbClr val="CC0066"/>
                </a:solidFill>
                <a:latin typeface="Bookman Old Style" pitchFamily="18" charset="0"/>
              </a:rPr>
              <a:t>по итогам </a:t>
            </a:r>
            <a:endParaRPr lang="ru-RU" sz="4400" b="1" cap="all" dirty="0" smtClean="0">
              <a:solidFill>
                <a:srgbClr val="CC0066"/>
              </a:solidFill>
              <a:latin typeface="Bookman Old Style" pitchFamily="18" charset="0"/>
            </a:endParaRPr>
          </a:p>
          <a:p>
            <a:pPr algn="ctr"/>
            <a:r>
              <a:rPr lang="ru-RU" sz="4400" b="1" cap="all" dirty="0" smtClean="0">
                <a:solidFill>
                  <a:srgbClr val="CC0066"/>
                </a:solidFill>
                <a:latin typeface="Bookman Old Style" pitchFamily="18" charset="0"/>
              </a:rPr>
              <a:t>6 </a:t>
            </a:r>
            <a:r>
              <a:rPr lang="ru-RU" sz="4400" b="1" cap="all" dirty="0">
                <a:solidFill>
                  <a:srgbClr val="CC0066"/>
                </a:solidFill>
                <a:latin typeface="Bookman Old Style" pitchFamily="18" charset="0"/>
              </a:rPr>
              <a:t>мес. 2018 г</a:t>
            </a:r>
            <a:endParaRPr lang="ru-RU" sz="4400" cap="all" dirty="0"/>
          </a:p>
        </p:txBody>
      </p:sp>
    </p:spTree>
    <p:extLst>
      <p:ext uri="{BB962C8B-B14F-4D97-AF65-F5344CB8AC3E}">
        <p14:creationId xmlns:p14="http://schemas.microsoft.com/office/powerpoint/2010/main" xmlns="" val="43661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6253500"/>
              </p:ext>
            </p:extLst>
          </p:nvPr>
        </p:nvGraphicFramePr>
        <p:xfrm>
          <a:off x="179512" y="188640"/>
          <a:ext cx="8784000" cy="6552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4107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Показатели деятельности</a:t>
                      </a:r>
                      <a:r>
                        <a:rPr lang="ru-RU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</a:p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в зонах ответственности РСЦ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СВОД по РБ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СВОД по зоне  РСЦ № 1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БСМП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СВОД по зоне РСЦ № 2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ГКБ </a:t>
                      </a:r>
                      <a:r>
                        <a:rPr lang="ru-RU" sz="1200" b="1" u="none" strike="noStrike" dirty="0">
                          <a:effectLst/>
                        </a:rPr>
                        <a:t>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СВОД по зоне РСЦ № 3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г</a:t>
                      </a:r>
                      <a:r>
                        <a:rPr lang="ru-RU" sz="1200" b="1" u="none" strike="noStrike" dirty="0">
                          <a:effectLst/>
                        </a:rPr>
                        <a:t>. Стерлитамак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СВОД по зоне РСЦ № 4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РКБ </a:t>
                      </a:r>
                      <a:r>
                        <a:rPr lang="ru-RU" sz="1200" b="1" u="none" strike="noStrike" dirty="0" err="1">
                          <a:effectLst/>
                        </a:rPr>
                        <a:t>Куватова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6мес. 2018 г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 мес. 2017 г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2018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2017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6 мес. 2018 г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2017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2018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6 мес. 2017 г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6мес. 2018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2017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</a:rPr>
                        <a:t>Количество  коек в отделении             </a:t>
                      </a:r>
                      <a:br>
                        <a:rPr lang="ru-RU" sz="1400" b="1" u="none" strike="noStrike" dirty="0" smtClean="0">
                          <a:effectLst/>
                        </a:rPr>
                      </a:b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590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557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252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177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158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Число госпитализированных  с ОНМК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7071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6667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2889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2693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2083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1991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1548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1402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551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581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% доставл СМП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74,2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70,2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78,4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74,8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69,2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69,3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45,0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37,7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% ТЛТ от числа больных с ИИ        </a:t>
                      </a:r>
                      <a:br>
                        <a:rPr lang="ru-RU" sz="1400" b="1" u="none" strike="noStrike">
                          <a:effectLst/>
                        </a:rPr>
                      </a:b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Летальность ОНМК - без ТИА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14,4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14,5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14,8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14,6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11,8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11,9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Досут. летальность ОНМК </a:t>
                      </a:r>
                      <a:br>
                        <a:rPr lang="ru-RU" sz="1400" b="1" u="none" strike="noStrike">
                          <a:effectLst/>
                        </a:rPr>
                      </a:br>
                      <a:r>
                        <a:rPr lang="ru-RU" sz="1400" b="1" u="none" strike="noStrike">
                          <a:effectLst/>
                        </a:rPr>
                        <a:t>(% от поступивших)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2,0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Досут. летальность ОНМК </a:t>
                      </a:r>
                      <a:br>
                        <a:rPr lang="ru-RU" sz="1400" b="1" u="none" strike="noStrike">
                          <a:effectLst/>
                        </a:rPr>
                      </a:br>
                      <a:r>
                        <a:rPr lang="ru-RU" sz="1400" b="1" u="none" strike="noStrike">
                          <a:effectLst/>
                        </a:rPr>
                        <a:t>(% от умерших 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17,2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13,6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21,5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19,7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Летальность ГИ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34,6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30,8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33,3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18,9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13,8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досуточная ГИ </a:t>
                      </a:r>
                      <a:br>
                        <a:rPr lang="ru-RU" sz="1400" b="1" u="none" strike="noStrike">
                          <a:effectLst/>
                        </a:rPr>
                      </a:br>
                      <a:r>
                        <a:rPr lang="ru-RU" sz="1400" b="1" u="none" strike="noStrike">
                          <a:effectLst/>
                        </a:rPr>
                        <a:t>% от поступивших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9,6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5,7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13,8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Летальность ИИ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10,0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11,0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досуточная ИИ </a:t>
                      </a:r>
                      <a:br>
                        <a:rPr lang="ru-RU" sz="1400" b="1" u="none" strike="noStrike">
                          <a:effectLst/>
                        </a:rPr>
                      </a:br>
                      <a:r>
                        <a:rPr lang="ru-RU" sz="1400" b="1" u="none" strike="noStrike">
                          <a:effectLst/>
                        </a:rPr>
                        <a:t>% от поступивших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0,9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1,2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% независимых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62,8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68,3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61,1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67,7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Число больных, переведенных в РСЦ - всего, человек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288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323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7" marR="7207" marT="7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339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7347962"/>
              </p:ext>
            </p:extLst>
          </p:nvPr>
        </p:nvGraphicFramePr>
        <p:xfrm>
          <a:off x="251520" y="116632"/>
          <a:ext cx="8748000" cy="6652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8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13836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Оперативные</a:t>
                      </a:r>
                      <a:r>
                        <a:rPr lang="ru-RU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вмешательства</a:t>
                      </a:r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в зонах ответственности РСЦ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 мес. 2018 года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00FF"/>
                          </a:solidFill>
                          <a:effectLst/>
                        </a:rPr>
                        <a:t>6 мес. 2017 года</a:t>
                      </a:r>
                      <a:endParaRPr lang="ru-RU" sz="12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 мес. 2018г.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 мес. 2017г.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 мес. 2018г.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 мес. 2017г.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6мес. 2018г.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 мес. 2017г.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6мес. 2018г.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 мес. 2017г.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0153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СВОД по </a:t>
                      </a:r>
                      <a:r>
                        <a:rPr lang="ru-RU" sz="12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СВОД по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зоне РСЦ </a:t>
                      </a:r>
                      <a:r>
                        <a:rPr lang="ru-RU" sz="1200" b="1" u="none" strike="noStrike" dirty="0">
                          <a:effectLst/>
                        </a:rPr>
                        <a:t>№ 1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БСМП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СВОД по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зоне РСЦ </a:t>
                      </a:r>
                      <a:r>
                        <a:rPr lang="ru-RU" sz="1200" b="1" u="none" strike="noStrike" dirty="0">
                          <a:effectLst/>
                        </a:rPr>
                        <a:t>№ 2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ГКБ </a:t>
                      </a:r>
                      <a:r>
                        <a:rPr lang="ru-RU" sz="1200" b="1" u="none" strike="noStrike" dirty="0">
                          <a:effectLst/>
                        </a:rPr>
                        <a:t>№ </a:t>
                      </a:r>
                      <a:r>
                        <a:rPr lang="ru-RU" sz="1200" b="1" u="none" strike="noStrike" dirty="0" smtClean="0">
                          <a:effectLst/>
                        </a:rPr>
                        <a:t>21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СВОД по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зоне РСЦ </a:t>
                      </a:r>
                      <a:r>
                        <a:rPr lang="ru-RU" sz="1200" b="1" u="none" strike="noStrike" dirty="0">
                          <a:effectLst/>
                        </a:rPr>
                        <a:t>№ 3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г</a:t>
                      </a:r>
                      <a:r>
                        <a:rPr lang="ru-RU" sz="1200" b="1" u="none" strike="noStrike" dirty="0">
                          <a:effectLst/>
                        </a:rPr>
                        <a:t>.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Стерлитамак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СВОД по зоне РСЦ </a:t>
                      </a:r>
                      <a:r>
                        <a:rPr lang="ru-RU" sz="1200" b="1" u="none" strike="noStrike" dirty="0">
                          <a:effectLst/>
                        </a:rPr>
                        <a:t>№ </a:t>
                      </a:r>
                      <a:r>
                        <a:rPr lang="ru-RU" sz="1200" b="1" u="none" strike="noStrike" dirty="0" smtClean="0">
                          <a:effectLst/>
                        </a:rPr>
                        <a:t>4 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РКБ </a:t>
                      </a:r>
                      <a:r>
                        <a:rPr lang="ru-RU" sz="1200" b="1" u="none" strike="noStrike" dirty="0" err="1" smtClean="0">
                          <a:effectLst/>
                        </a:rPr>
                        <a:t>Куватова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</a:tr>
              <a:tr h="196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 smtClean="0">
                          <a:effectLst/>
                        </a:rPr>
                        <a:t>Транскраниальное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 вмешательство при</a:t>
                      </a:r>
                      <a:r>
                        <a:rPr lang="ru-RU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нетравматических ВМГ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85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36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23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6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effectLst/>
                        </a:rPr>
                        <a:t>Микрохирургические</a:t>
                      </a:r>
                      <a:r>
                        <a:rPr lang="ru-RU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вмешательства </a:t>
                      </a:r>
                      <a:r>
                        <a:rPr lang="ru-RU" sz="1100" b="1" u="none" strike="noStrike" dirty="0">
                          <a:effectLst/>
                        </a:rPr>
                        <a:t>при    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аневризмах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артерий 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61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43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</a:rPr>
                        <a:t>Микрохирургические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вмешательства </a:t>
                      </a:r>
                      <a:r>
                        <a:rPr lang="ru-RU" sz="1100" b="1" u="none" strike="noStrike" dirty="0">
                          <a:effectLst/>
                        </a:rPr>
                        <a:t>при    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артериовенозных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мальформациях</a:t>
                      </a:r>
                      <a:r>
                        <a:rPr lang="ru-RU" sz="1100" b="1" u="none" strike="noStrike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</a:rPr>
                        <a:t>сосудов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головного 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47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effectLst/>
                        </a:rPr>
                        <a:t>Тромболизис</a:t>
                      </a:r>
                      <a:r>
                        <a:rPr lang="ru-RU" sz="1100" b="1" u="none" strike="noStrike" dirty="0">
                          <a:effectLst/>
                        </a:rPr>
                        <a:t> и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пункционная </a:t>
                      </a:r>
                      <a:r>
                        <a:rPr lang="ru-RU" sz="1100" b="1" u="none" strike="noStrike" dirty="0">
                          <a:effectLst/>
                        </a:rPr>
                        <a:t>аспирация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внутримозговых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и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внутрижелудочковых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    </a:t>
                      </a:r>
                      <a:r>
                        <a:rPr lang="ru-RU" sz="1100" b="1" u="none" strike="noStrike" dirty="0">
                          <a:effectLst/>
                        </a:rPr>
                        <a:t/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гематом с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использованием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нейронавигации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34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effectLst/>
                        </a:rPr>
                        <a:t>Реконструктивные вмешательства </a:t>
                      </a:r>
                      <a:r>
                        <a:rPr lang="ru-RU" sz="1100" b="1" u="none" strike="noStrike" dirty="0">
                          <a:effectLst/>
                        </a:rPr>
                        <a:t>на     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 err="1">
                          <a:effectLst/>
                        </a:rPr>
                        <a:t>прецеребральных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артериях при </a:t>
                      </a:r>
                      <a:r>
                        <a:rPr lang="ru-RU" sz="1100" b="1" u="none" strike="noStrike" dirty="0" err="1">
                          <a:effectLst/>
                        </a:rPr>
                        <a:t>стенозирующих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 процессах</a:t>
                      </a:r>
                      <a:r>
                        <a:rPr lang="ru-RU" sz="1100" b="1" u="none" strike="noStrike" dirty="0">
                          <a:effectLst/>
                        </a:rPr>
                        <a:t>, всего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119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43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69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56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521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>
                          <a:effectLst/>
                        </a:rPr>
                        <a:t>в том числе:  эндартерэктомия            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91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97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43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69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54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43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effectLst/>
                        </a:rPr>
                        <a:t>ангиопластика</a:t>
                      </a:r>
                      <a:r>
                        <a:rPr lang="ru-RU" sz="1100" b="1" u="none" strike="noStrike" dirty="0">
                          <a:effectLst/>
                        </a:rPr>
                        <a:t> с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помощью </a:t>
                      </a:r>
                      <a:r>
                        <a:rPr lang="ru-RU" sz="1100" b="1" u="none" strike="noStrike" dirty="0">
                          <a:effectLst/>
                        </a:rPr>
                        <a:t>баллона и/или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 err="1">
                          <a:effectLst/>
                        </a:rPr>
                        <a:t>стента</a:t>
                      </a:r>
                      <a:r>
                        <a:rPr lang="ru-RU" sz="1100" b="1" u="none" strike="noStrike" dirty="0">
                          <a:effectLst/>
                        </a:rPr>
                        <a:t>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22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6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</a:rPr>
                        <a:t>Внутрисосудистая 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тромболитическая</a:t>
                      </a:r>
                      <a:r>
                        <a:rPr lang="ru-RU" sz="1100" b="1" u="none" strike="noStrike" dirty="0" smtClean="0">
                          <a:effectLst/>
                        </a:rPr>
                        <a:t> терапия при </a:t>
                      </a:r>
                      <a:r>
                        <a:rPr lang="ru-RU" sz="1100" b="1" u="none" strike="noStrike" dirty="0">
                          <a:effectLst/>
                        </a:rPr>
                        <a:t>тромбозах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сосудов 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38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29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</a:rPr>
                        <a:t>Церебральная ангиография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441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405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150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26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48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195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76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8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</a:rPr>
                        <a:t>Церебральная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ангиография с </a:t>
                      </a:r>
                      <a:r>
                        <a:rPr lang="ru-RU" sz="1100" b="1" u="none" strike="noStrike" dirty="0">
                          <a:effectLst/>
                        </a:rPr>
                        <a:t>одномоментными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эндоваскулярными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окклюзиями </a:t>
                      </a:r>
                      <a:r>
                        <a:rPr lang="ru-RU" sz="1100" b="1" u="none" strike="noStrike" dirty="0">
                          <a:effectLst/>
                        </a:rPr>
                        <a:t>с помощью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клеевых </a:t>
                      </a:r>
                      <a:r>
                        <a:rPr lang="ru-RU" sz="1100" b="1" u="none" strike="noStrike" dirty="0">
                          <a:effectLst/>
                        </a:rPr>
                        <a:t>композиций</a:t>
                      </a:r>
                      <a:r>
                        <a:rPr lang="ru-RU" sz="1100" b="1" u="none" strike="noStrike" dirty="0" smtClean="0">
                          <a:effectLst/>
                        </a:rPr>
                        <a:t>,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микроэмболов</a:t>
                      </a:r>
                      <a:r>
                        <a:rPr lang="ru-RU" sz="1100" b="1" u="none" strike="noStrike" dirty="0">
                          <a:effectLst/>
                        </a:rPr>
                        <a:t>,        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 err="1">
                          <a:effectLst/>
                        </a:rPr>
                        <a:t>микроспиралей</a:t>
                      </a:r>
                      <a:r>
                        <a:rPr lang="ru-RU" sz="1100" b="1" u="none" strike="noStrike" dirty="0">
                          <a:effectLst/>
                        </a:rPr>
                        <a:t>,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стентов</a:t>
                      </a:r>
                      <a:r>
                        <a:rPr lang="ru-RU" sz="1100" b="1" u="none" strike="noStrike" dirty="0" smtClean="0">
                          <a:effectLst/>
                        </a:rPr>
                        <a:t> при </a:t>
                      </a:r>
                      <a:r>
                        <a:rPr lang="ru-RU" sz="1100" b="1" u="none" strike="noStrike" dirty="0">
                          <a:effectLst/>
                        </a:rPr>
                        <a:t>аневризмах артерий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мозга,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включая артериовенозные</a:t>
                      </a:r>
                      <a:r>
                        <a:rPr lang="ru-RU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baseline="0" dirty="0" err="1" smtClean="0">
                          <a:effectLst/>
                        </a:rPr>
                        <a:t>м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альформации</a:t>
                      </a:r>
                      <a:r>
                        <a:rPr lang="ru-RU" sz="1100" b="1" u="none" strike="noStrike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</a:rPr>
                        <a:t>сосудов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052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effectLst/>
                        </a:rPr>
                        <a:t>Эндоваскулярные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окклюзии с </a:t>
                      </a:r>
                      <a:r>
                        <a:rPr lang="ru-RU" sz="1100" b="1" u="none" strike="noStrike" dirty="0">
                          <a:effectLst/>
                        </a:rPr>
                        <a:t>помощью клеевых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композиций</a:t>
                      </a:r>
                      <a:r>
                        <a:rPr lang="ru-RU" sz="1100" b="1" u="none" strike="noStrike" dirty="0">
                          <a:effectLst/>
                        </a:rPr>
                        <a:t>,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микроэмболов</a:t>
                      </a:r>
                      <a:r>
                        <a:rPr lang="ru-RU" sz="1100" b="1" u="none" strike="noStrike" dirty="0">
                          <a:effectLst/>
                        </a:rPr>
                        <a:t>,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микроспиралей</a:t>
                      </a:r>
                      <a:r>
                        <a:rPr lang="ru-RU" sz="1100" b="1" u="none" strike="noStrike" dirty="0">
                          <a:effectLst/>
                        </a:rPr>
                        <a:t>, </a:t>
                      </a:r>
                      <a:r>
                        <a:rPr lang="ru-RU" sz="1100" b="1" u="none" strike="noStrike" dirty="0" err="1">
                          <a:effectLst/>
                        </a:rPr>
                        <a:t>стентов</a:t>
                      </a:r>
                      <a:r>
                        <a:rPr lang="ru-RU" sz="1100" b="1" u="none" strike="noStrike" dirty="0">
                          <a:effectLst/>
                        </a:rPr>
                        <a:t>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при аневризмах артерий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мозга,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включая артериовенозные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мальформации</a:t>
                      </a:r>
                      <a:r>
                        <a:rPr lang="ru-RU" sz="1100" b="1" u="none" strike="noStrike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</a:rPr>
                        <a:t>сосудов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887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6547822"/>
              </p:ext>
            </p:extLst>
          </p:nvPr>
        </p:nvGraphicFramePr>
        <p:xfrm>
          <a:off x="14081" y="116632"/>
          <a:ext cx="9000000" cy="6612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283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Показатели деятельности</a:t>
                      </a:r>
                      <a:r>
                        <a:rPr lang="ru-RU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РСЦ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СВОД </a:t>
                      </a:r>
                      <a:endParaRPr lang="ru-RU" sz="1200" b="1" u="none" strike="noStrike" dirty="0" smtClean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по </a:t>
                      </a:r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всем  РСЦ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РСЦ № 1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БСМП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РСЦ № 2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ГКБ </a:t>
                      </a:r>
                      <a:r>
                        <a:rPr lang="ru-RU" sz="1200" b="1" u="none" strike="noStrike" dirty="0">
                          <a:effectLst/>
                        </a:rPr>
                        <a:t>№ 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РСЦ № 1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КБ </a:t>
                      </a:r>
                      <a:r>
                        <a:rPr lang="ru-RU" sz="1200" b="1" u="none" strike="noStrike" dirty="0">
                          <a:effectLst/>
                        </a:rPr>
                        <a:t>№ 1 </a:t>
                      </a:r>
                      <a:r>
                        <a:rPr lang="ru-RU" sz="1200" b="1" u="none" strike="noStrike" dirty="0" err="1">
                          <a:effectLst/>
                        </a:rPr>
                        <a:t>г.Стерлитамак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РСЦ № 4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РКБ </a:t>
                      </a:r>
                      <a:r>
                        <a:rPr lang="ru-RU" sz="1200" b="1" u="none" strike="noStrike" dirty="0">
                          <a:effectLst/>
                        </a:rPr>
                        <a:t>им. </a:t>
                      </a:r>
                      <a:r>
                        <a:rPr lang="ru-RU" sz="1200" b="1" u="none" strike="noStrike" dirty="0" err="1">
                          <a:effectLst/>
                        </a:rPr>
                        <a:t>Куватова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Показатель     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 мес. 2018 г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 мес. 2017 г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2018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2017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2018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2017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2018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6 мес. 2017 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Количество коек в отделении               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207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183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Число госпитализированных     </a:t>
                      </a:r>
                      <a:br>
                        <a:rPr lang="ru-RU" sz="1400" b="1" u="none" strike="noStrike" dirty="0">
                          <a:effectLst/>
                        </a:rPr>
                      </a:br>
                      <a:r>
                        <a:rPr lang="ru-RU" sz="1400" b="1" u="none" strike="noStrike" dirty="0">
                          <a:effectLst/>
                        </a:rPr>
                        <a:t>больных с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ОНМК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2527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2405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666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841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% больных с ОНМК, доставленных СМП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58,8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52,2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64,6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60,3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63,3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% ТЛТ от количества  больных с ИИ        </a:t>
                      </a:r>
                      <a:br>
                        <a:rPr lang="ru-RU" sz="1400" b="1" u="none" strike="noStrike">
                          <a:effectLst/>
                        </a:rPr>
                      </a:b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Летальность ОНМК без ТИА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14,7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13,9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15,4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16,0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11,4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 err="1">
                          <a:effectLst/>
                        </a:rPr>
                        <a:t>Досут</a:t>
                      </a:r>
                      <a:r>
                        <a:rPr lang="ru-RU" sz="1400" b="1" u="none" strike="noStrike" dirty="0">
                          <a:effectLst/>
                        </a:rPr>
                        <a:t>. летальность ОНМК (% от поступивших)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2,1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 err="1">
                          <a:effectLst/>
                        </a:rPr>
                        <a:t>Досут</a:t>
                      </a:r>
                      <a:r>
                        <a:rPr lang="ru-RU" sz="1400" b="1" u="none" strike="noStrike" dirty="0">
                          <a:effectLst/>
                        </a:rPr>
                        <a:t>. летальность ОНМК (% от умерших)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19,7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15,4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21,2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Летальность ГИ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31,6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27,7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29,6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29,0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33,8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 err="1">
                          <a:effectLst/>
                        </a:rPr>
                        <a:t>досуточная</a:t>
                      </a:r>
                      <a:r>
                        <a:rPr lang="ru-RU" sz="1400" b="1" u="none" strike="noStrike" dirty="0">
                          <a:effectLst/>
                        </a:rPr>
                        <a:t> ГИ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10,5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5,5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18,0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17,3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Летальность 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10,2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10,3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11,8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досуточная ИИ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0,9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1,3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% независимых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56,4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68,0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62,1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69,6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73,5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70,2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Число больных, переведенных в РСЦ - всего, человек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141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165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6406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5343549"/>
              </p:ext>
            </p:extLst>
          </p:nvPr>
        </p:nvGraphicFramePr>
        <p:xfrm>
          <a:off x="251520" y="116632"/>
          <a:ext cx="8748000" cy="6469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8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13836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Оперативные</a:t>
                      </a:r>
                      <a:r>
                        <a:rPr lang="ru-RU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вмешательства</a:t>
                      </a:r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в РСЦ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 мес. 2018 года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00FF"/>
                          </a:solidFill>
                          <a:effectLst/>
                        </a:rPr>
                        <a:t>6 мес. 2017 года</a:t>
                      </a:r>
                      <a:endParaRPr lang="ru-RU" sz="12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 мес. 2018г.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 мес. 2017г.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 мес. 2018г.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 мес. 2017г.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6мес. 2018г.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 мес. 2017г.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6мес. 2018г.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 мес. 2017г.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0153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СВОД по </a:t>
                      </a:r>
                      <a:r>
                        <a:rPr lang="ru-RU" sz="12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РСЦ </a:t>
                      </a:r>
                      <a:r>
                        <a:rPr lang="ru-RU" sz="1200" b="1" u="none" strike="noStrike" dirty="0">
                          <a:effectLst/>
                        </a:rPr>
                        <a:t>№ 1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БСМП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РСЦ </a:t>
                      </a:r>
                      <a:r>
                        <a:rPr lang="ru-RU" sz="1200" b="1" u="none" strike="noStrike" dirty="0">
                          <a:effectLst/>
                        </a:rPr>
                        <a:t>№ 2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ГКБ </a:t>
                      </a:r>
                      <a:r>
                        <a:rPr lang="ru-RU" sz="1200" b="1" u="none" strike="noStrike" dirty="0">
                          <a:effectLst/>
                        </a:rPr>
                        <a:t>№ </a:t>
                      </a:r>
                      <a:r>
                        <a:rPr lang="ru-RU" sz="1200" b="1" u="none" strike="noStrike" dirty="0" smtClean="0">
                          <a:effectLst/>
                        </a:rPr>
                        <a:t>21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РСЦ № 3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г. Стерлитамак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РСЦ № 4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РКБ </a:t>
                      </a:r>
                      <a:r>
                        <a:rPr lang="ru-RU" sz="1200" b="1" u="none" strike="noStrike" dirty="0" err="1" smtClean="0">
                          <a:effectLst/>
                        </a:rPr>
                        <a:t>Куватова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029" marR="2029" marT="2029" marB="0" anchor="ctr"/>
                </a:tc>
              </a:tr>
              <a:tr h="196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 smtClean="0">
                          <a:effectLst/>
                        </a:rPr>
                        <a:t>Транскраниальное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 вмешательство при</a:t>
                      </a:r>
                      <a:r>
                        <a:rPr lang="ru-RU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нетравматических ВМГ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55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78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6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effectLst/>
                        </a:rPr>
                        <a:t>Микрохирургические</a:t>
                      </a:r>
                      <a:r>
                        <a:rPr lang="ru-RU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вмешательства </a:t>
                      </a:r>
                      <a:r>
                        <a:rPr lang="ru-RU" sz="1100" b="1" u="none" strike="noStrike" dirty="0">
                          <a:effectLst/>
                        </a:rPr>
                        <a:t>при    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аневризмах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артерий 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61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43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</a:rPr>
                        <a:t>Микрохирургические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вмешательства </a:t>
                      </a:r>
                      <a:r>
                        <a:rPr lang="ru-RU" sz="1100" b="1" u="none" strike="noStrike" dirty="0">
                          <a:effectLst/>
                        </a:rPr>
                        <a:t>при    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артериовенозных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мальформациях</a:t>
                      </a:r>
                      <a:r>
                        <a:rPr lang="ru-RU" sz="1100" b="1" u="none" strike="noStrike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</a:rPr>
                        <a:t>сосудов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головного 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47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effectLst/>
                        </a:rPr>
                        <a:t>Тромболизис</a:t>
                      </a:r>
                      <a:r>
                        <a:rPr lang="ru-RU" sz="1100" b="1" u="none" strike="noStrike" dirty="0">
                          <a:effectLst/>
                        </a:rPr>
                        <a:t> и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пункционная </a:t>
                      </a:r>
                      <a:r>
                        <a:rPr lang="ru-RU" sz="1100" b="1" u="none" strike="noStrike" dirty="0">
                          <a:effectLst/>
                        </a:rPr>
                        <a:t>аспирация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внутримозговых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и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внутрижелудочковых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    </a:t>
                      </a:r>
                      <a:r>
                        <a:rPr lang="ru-RU" sz="1100" b="1" u="none" strike="noStrike" dirty="0">
                          <a:effectLst/>
                        </a:rPr>
                        <a:t/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гематом с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использованием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нейронавигации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34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effectLst/>
                        </a:rPr>
                        <a:t>Реконструктивные вмешательства </a:t>
                      </a:r>
                      <a:r>
                        <a:rPr lang="ru-RU" sz="1100" b="1" u="none" strike="noStrike" dirty="0">
                          <a:effectLst/>
                        </a:rPr>
                        <a:t>на     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 err="1">
                          <a:effectLst/>
                        </a:rPr>
                        <a:t>прецеребральных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артериях при </a:t>
                      </a:r>
                      <a:r>
                        <a:rPr lang="ru-RU" sz="1100" b="1" u="none" strike="noStrike" dirty="0" err="1">
                          <a:effectLst/>
                        </a:rPr>
                        <a:t>стенозирующих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 процессах</a:t>
                      </a:r>
                      <a:r>
                        <a:rPr lang="ru-RU" sz="1100" b="1" u="none" strike="noStrike" dirty="0">
                          <a:effectLst/>
                        </a:rPr>
                        <a:t>, всего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119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521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>
                          <a:effectLst/>
                        </a:rPr>
                        <a:t>в том числе:  эндартерэктомия            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91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97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43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effectLst/>
                        </a:rPr>
                        <a:t>ангиопластика</a:t>
                      </a:r>
                      <a:r>
                        <a:rPr lang="ru-RU" sz="1100" b="1" u="none" strike="noStrike" dirty="0">
                          <a:effectLst/>
                        </a:rPr>
                        <a:t> с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помощью </a:t>
                      </a:r>
                      <a:r>
                        <a:rPr lang="ru-RU" sz="1100" b="1" u="none" strike="noStrike" dirty="0">
                          <a:effectLst/>
                        </a:rPr>
                        <a:t>баллона и/или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 err="1">
                          <a:effectLst/>
                        </a:rPr>
                        <a:t>стента</a:t>
                      </a:r>
                      <a:r>
                        <a:rPr lang="ru-RU" sz="1100" b="1" u="none" strike="noStrike" dirty="0">
                          <a:effectLst/>
                        </a:rPr>
                        <a:t>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6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</a:rPr>
                        <a:t>Внутрисосудистая 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тромболитическая</a:t>
                      </a:r>
                      <a:r>
                        <a:rPr lang="ru-RU" sz="1100" b="1" u="none" strike="noStrike" dirty="0" smtClean="0">
                          <a:effectLst/>
                        </a:rPr>
                        <a:t> терапия при </a:t>
                      </a:r>
                      <a:r>
                        <a:rPr lang="ru-RU" sz="1100" b="1" u="none" strike="noStrike" dirty="0">
                          <a:effectLst/>
                        </a:rPr>
                        <a:t>тромбозах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сосудов 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38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</a:rPr>
                        <a:t>Церебральная ангиография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429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395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150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147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8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</a:rPr>
                        <a:t>Церебральная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ангиография с </a:t>
                      </a:r>
                      <a:r>
                        <a:rPr lang="ru-RU" sz="1100" b="1" u="none" strike="noStrike" dirty="0">
                          <a:effectLst/>
                        </a:rPr>
                        <a:t>одномоментными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эндоваскулярными</a:t>
                      </a:r>
                      <a:r>
                        <a:rPr lang="ru-RU" sz="1100" b="1" u="none" strike="noStrike" dirty="0" smtClean="0">
                          <a:effectLst/>
                        </a:rPr>
                        <a:t>  окклюзиями </a:t>
                      </a:r>
                      <a:r>
                        <a:rPr lang="ru-RU" sz="1100" b="1" u="none" strike="noStrike" dirty="0">
                          <a:effectLst/>
                        </a:rPr>
                        <a:t>с помощью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клеевых </a:t>
                      </a:r>
                      <a:r>
                        <a:rPr lang="ru-RU" sz="1100" b="1" u="none" strike="noStrike" dirty="0">
                          <a:effectLst/>
                        </a:rPr>
                        <a:t>композиций</a:t>
                      </a:r>
                      <a:r>
                        <a:rPr lang="ru-RU" sz="1100" b="1" u="none" strike="noStrike" dirty="0" smtClean="0">
                          <a:effectLst/>
                        </a:rPr>
                        <a:t>,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микроэмболов</a:t>
                      </a:r>
                      <a:r>
                        <a:rPr lang="ru-RU" sz="1100" b="1" u="none" strike="noStrike" dirty="0">
                          <a:effectLst/>
                        </a:rPr>
                        <a:t>,         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 err="1">
                          <a:effectLst/>
                        </a:rPr>
                        <a:t>микроспиралей</a:t>
                      </a:r>
                      <a:r>
                        <a:rPr lang="ru-RU" sz="1100" b="1" u="none" strike="noStrike" dirty="0">
                          <a:effectLst/>
                        </a:rPr>
                        <a:t>,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стентов</a:t>
                      </a:r>
                      <a:r>
                        <a:rPr lang="ru-RU" sz="1100" b="1" u="none" strike="noStrike" dirty="0" smtClean="0">
                          <a:effectLst/>
                        </a:rPr>
                        <a:t> при </a:t>
                      </a:r>
                      <a:r>
                        <a:rPr lang="ru-RU" sz="1100" b="1" u="none" strike="noStrike" dirty="0">
                          <a:effectLst/>
                        </a:rPr>
                        <a:t>аневризмах артерий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мозга,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включая артериовенозные</a:t>
                      </a:r>
                      <a:r>
                        <a:rPr lang="ru-RU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baseline="0" dirty="0" err="1" smtClean="0">
                          <a:effectLst/>
                        </a:rPr>
                        <a:t>м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альформации</a:t>
                      </a:r>
                      <a:r>
                        <a:rPr lang="ru-RU" sz="1100" b="1" u="none" strike="noStrike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</a:rPr>
                        <a:t>сосудов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052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effectLst/>
                        </a:rPr>
                        <a:t>Эндоваскулярные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окклюзии с </a:t>
                      </a:r>
                      <a:r>
                        <a:rPr lang="ru-RU" sz="1100" b="1" u="none" strike="noStrike" dirty="0">
                          <a:effectLst/>
                        </a:rPr>
                        <a:t>помощью клеевых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композиций</a:t>
                      </a:r>
                      <a:r>
                        <a:rPr lang="ru-RU" sz="1100" b="1" u="none" strike="noStrike" dirty="0">
                          <a:effectLst/>
                        </a:rPr>
                        <a:t>,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микроэмболов</a:t>
                      </a:r>
                      <a:r>
                        <a:rPr lang="ru-RU" sz="1100" b="1" u="none" strike="noStrike" dirty="0">
                          <a:effectLst/>
                        </a:rPr>
                        <a:t>,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микроспиралей</a:t>
                      </a:r>
                      <a:r>
                        <a:rPr lang="ru-RU" sz="1100" b="1" u="none" strike="noStrike" dirty="0">
                          <a:effectLst/>
                        </a:rPr>
                        <a:t>, </a:t>
                      </a:r>
                      <a:r>
                        <a:rPr lang="ru-RU" sz="1100" b="1" u="none" strike="noStrike" dirty="0" err="1">
                          <a:effectLst/>
                        </a:rPr>
                        <a:t>стентов</a:t>
                      </a:r>
                      <a:r>
                        <a:rPr lang="ru-RU" sz="1100" b="1" u="none" strike="noStrike" dirty="0">
                          <a:effectLst/>
                        </a:rPr>
                        <a:t>  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при аневризмах артерий 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мозга,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включая артериовенозные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мальформации</a:t>
                      </a:r>
                      <a:r>
                        <a:rPr lang="ru-RU" sz="1100" b="1" u="none" strike="noStrike" dirty="0" smtClean="0"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</a:rPr>
                        <a:t>сосудов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головного </a:t>
                      </a:r>
                      <a:r>
                        <a:rPr lang="ru-RU" sz="1100" b="1" u="none" strike="noStrike" dirty="0">
                          <a:effectLst/>
                        </a:rPr>
                        <a:t>мозга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29" marR="2029" marT="20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" marR="2406" marT="2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6339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9203850"/>
              </p:ext>
            </p:extLst>
          </p:nvPr>
        </p:nvGraphicFramePr>
        <p:xfrm>
          <a:off x="107504" y="332656"/>
          <a:ext cx="8928000" cy="6379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468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cap="all" dirty="0" smtClean="0">
                          <a:solidFill>
                            <a:srgbClr val="FF0000"/>
                          </a:solidFill>
                          <a:effectLst/>
                        </a:rPr>
                        <a:t>Показатели деятельности</a:t>
                      </a:r>
                      <a:r>
                        <a:rPr lang="ru-RU" sz="1600" b="1" u="none" strike="noStrike" cap="all" baseline="0" dirty="0" smtClean="0">
                          <a:solidFill>
                            <a:srgbClr val="FF0000"/>
                          </a:solidFill>
                          <a:effectLst/>
                        </a:rPr>
                        <a:t> зоны ответственности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cap="all" baseline="0" dirty="0" smtClean="0">
                          <a:solidFill>
                            <a:srgbClr val="FF0000"/>
                          </a:solidFill>
                          <a:effectLst/>
                        </a:rPr>
                        <a:t>РСЦ № 1</a:t>
                      </a:r>
                      <a:endParaRPr lang="ru-RU" sz="1600" b="1" i="0" u="none" strike="noStrike" cap="all" dirty="0" smtClean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2018,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6 мес.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2017,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6 мес.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1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г.Октябрьский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г. Белорецк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3 ГКБ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№18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г. Туймазы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12 г. Белебей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РСЦ № 1 БСМП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</a:rPr>
                        <a:t>ВСЕГО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1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г.Октябрьский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г. Белорецк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3 ГКБ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№18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г. Туймазы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ПСО № 12 г. Белебей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РСЦ № 1 БСМП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effectLst/>
                        </a:rPr>
                        <a:t>ВСЕГО</a:t>
                      </a:r>
                      <a:endParaRPr lang="ru-RU" sz="12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Госпитализировано с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ОНМК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293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347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1034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330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222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663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2889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266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260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987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293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222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666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2694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Перевод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 РСЦ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143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156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больных получивших ТЛТ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0,6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4,7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6,7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4,8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Летальность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 ОНМК (в 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11,2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20,3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13,9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19,2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15,4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14,8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17,8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17,4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15,4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22,1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10,7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15,9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16,3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летальность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при 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14,8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14,8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5,3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10,7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15,2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15,5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12,9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17,1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11,8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13,0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летальность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при ГИ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33,3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33,8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40,6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50,0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30,8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29,6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35,4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31,6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25,0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33,0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44,7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31,4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29,0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31,9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Досуточная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летальность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ОНМК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 % от ГИ и ИИ без ТИА)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0,4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2,6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2,9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17,8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0,7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3,2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из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них с ГИ (в % от ГИ)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38,1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10,4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10,5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8,7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78,9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10,8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из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них с ИИ (в % от ИИ)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1,1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2,9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1,7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1,2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effectLst/>
                        </a:rPr>
                        <a:t>1,6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83" marR="261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9106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1838946"/>
              </p:ext>
            </p:extLst>
          </p:nvPr>
        </p:nvGraphicFramePr>
        <p:xfrm>
          <a:off x="0" y="646331"/>
          <a:ext cx="9072000" cy="6223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2000"/>
                <a:gridCol w="5832000"/>
                <a:gridCol w="936000"/>
                <a:gridCol w="936000"/>
                <a:gridCol w="936000"/>
              </a:tblGrid>
              <a:tr h="254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Показатель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 dirty="0">
                          <a:effectLst/>
                        </a:rPr>
                        <a:t>Динамика показателей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Июнь 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Июнь 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2017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1.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больных с </a:t>
                      </a:r>
                      <a:r>
                        <a:rPr lang="ru-RU" sz="1400" b="1" u="none" strike="noStrike" spc="0" dirty="0">
                          <a:effectLst/>
                        </a:rPr>
                        <a:t>ОНМК</a:t>
                      </a:r>
                      <a:r>
                        <a:rPr lang="ru-RU" sz="1400" b="1" spc="0" dirty="0">
                          <a:effectLst/>
                        </a:rPr>
                        <a:t>, госпитализированных в стационар в первые 4,5 часа от начала заболевания 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2487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2308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2.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больных с </a:t>
                      </a:r>
                      <a:r>
                        <a:rPr lang="ru-RU" sz="1400" b="1" u="none" strike="noStrike" spc="0" dirty="0">
                          <a:effectLst/>
                        </a:rPr>
                        <a:t>ОНМК</a:t>
                      </a:r>
                      <a:r>
                        <a:rPr lang="ru-RU" sz="1400" b="1" spc="0" dirty="0">
                          <a:effectLst/>
                        </a:rPr>
                        <a:t>, госпитализированных в профильные отделения для лечения больных с ОНМК в первые 4,5 часа от начала заболевания 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↑2,1%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2427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(36,02%)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2197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(33,95%)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3.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больных с </a:t>
                      </a:r>
                      <a:r>
                        <a:rPr lang="ru-RU" sz="1400" b="1" u="none" strike="noStrike" spc="0" dirty="0">
                          <a:effectLst/>
                        </a:rPr>
                        <a:t>ОНМК</a:t>
                      </a:r>
                      <a:r>
                        <a:rPr lang="ru-RU" sz="1400" b="1" spc="0" dirty="0">
                          <a:effectLst/>
                        </a:rPr>
                        <a:t>, госпитализированных в профильные отделения для лечения больных с ОНМК 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6737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6472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4.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больных с ИИ, госпитализированных в профильные отделения для лечения больных с ОНМК в первые 4,5 часа от начала заболевания 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1582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1492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effectLst/>
                        </a:rPr>
                        <a:t>5.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больных с ИИ, которым выполнен системный </a:t>
                      </a:r>
                      <a:r>
                        <a:rPr lang="ru-RU" sz="1400" b="1" spc="0" dirty="0" err="1">
                          <a:effectLst/>
                        </a:rPr>
                        <a:t>тромболизис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168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164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6.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умерших больных с ИИ, которым проводился </a:t>
                      </a:r>
                      <a:r>
                        <a:rPr lang="ru-RU" sz="1400" b="1" spc="0" dirty="0" err="1">
                          <a:effectLst/>
                        </a:rPr>
                        <a:t>тромболизис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effectLst/>
                        </a:rPr>
                        <a:t>7.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Доля пациентов с ИИ, которым выполнен системный </a:t>
                      </a:r>
                      <a:r>
                        <a:rPr lang="ru-RU" sz="1400" b="1" spc="0" dirty="0" err="1">
                          <a:effectLst/>
                        </a:rPr>
                        <a:t>тромболизис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↓0,1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3,3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3,4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effectLst/>
                        </a:rPr>
                        <a:t>8.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больных с ИИ, у которых </a:t>
                      </a:r>
                      <a:r>
                        <a:rPr lang="ru-RU" sz="1400" b="1" spc="0" dirty="0" smtClean="0">
                          <a:effectLst/>
                        </a:rPr>
                        <a:t>выполнена </a:t>
                      </a:r>
                      <a:r>
                        <a:rPr lang="ru-RU" sz="1400" b="1" spc="0" dirty="0" err="1" smtClean="0">
                          <a:effectLst/>
                        </a:rPr>
                        <a:t>тромбоэкстракция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9.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умерших с ОНМК в стационарах субъекта 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961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930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effectLst/>
                        </a:rPr>
                        <a:t>10.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выбывших (</a:t>
                      </a:r>
                      <a:r>
                        <a:rPr lang="ru-RU" sz="1400" b="1" spc="0" dirty="0" err="1">
                          <a:effectLst/>
                        </a:rPr>
                        <a:t>выписано+умерло</a:t>
                      </a:r>
                      <a:r>
                        <a:rPr lang="ru-RU" sz="1400" b="1" spc="0" dirty="0">
                          <a:effectLst/>
                        </a:rPr>
                        <a:t>) больных с </a:t>
                      </a:r>
                      <a:r>
                        <a:rPr lang="ru-RU" sz="1400" b="1" u="none" strike="noStrike" spc="0" dirty="0">
                          <a:effectLst/>
                        </a:rPr>
                        <a:t>ОНМК</a:t>
                      </a:r>
                      <a:r>
                        <a:rPr lang="ru-RU" sz="1400" b="1" spc="0" dirty="0">
                          <a:effectLst/>
                        </a:rPr>
                        <a:t> </a:t>
                      </a:r>
                      <a:r>
                        <a:rPr lang="ru-RU" sz="1400" b="1" u="sng" spc="0" dirty="0">
                          <a:effectLst/>
                        </a:rPr>
                        <a:t>без ТИА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6225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5933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11.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Летальность в стационаре пациентов с </a:t>
                      </a:r>
                      <a:r>
                        <a:rPr lang="ru-RU" sz="1400" b="1" u="none" strike="noStrike" spc="0" dirty="0">
                          <a:effectLst/>
                        </a:rPr>
                        <a:t>ОНМК</a:t>
                      </a:r>
                      <a:r>
                        <a:rPr lang="ru-RU" sz="1400" b="1" spc="0" dirty="0">
                          <a:effectLst/>
                        </a:rPr>
                        <a:t>, %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↓0,3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15,4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15,7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12.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умерших больных с ИИ в стационарах субъекта (код МКБ-10 163)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527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556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>
                          <a:effectLst/>
                        </a:rPr>
                        <a:t>13.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выбывших (</a:t>
                      </a:r>
                      <a:r>
                        <a:rPr lang="ru-RU" sz="1400" b="1" spc="0" dirty="0" err="1">
                          <a:effectLst/>
                        </a:rPr>
                        <a:t>выписано+умерло</a:t>
                      </a:r>
                      <a:r>
                        <a:rPr lang="ru-RU" sz="1400" b="1" spc="0" dirty="0">
                          <a:effectLst/>
                        </a:rPr>
                        <a:t>) больных с ИИ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5098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4853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14.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Летальность пациентов с ИИ в стационарах субъекта, %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↓1,17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10,33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11,5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15.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умерших с ГИ в стационарах субъекта 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422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367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16.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Число выбывших (</a:t>
                      </a:r>
                      <a:r>
                        <a:rPr lang="ru-RU" sz="1400" b="1" spc="0" dirty="0" err="1">
                          <a:effectLst/>
                        </a:rPr>
                        <a:t>выписано+умерло</a:t>
                      </a:r>
                      <a:r>
                        <a:rPr lang="ru-RU" sz="1400" b="1" spc="0" dirty="0">
                          <a:effectLst/>
                        </a:rPr>
                        <a:t>) больных с ГИ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1108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1066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17.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spc="0" dirty="0">
                          <a:effectLst/>
                        </a:rPr>
                        <a:t>Летальность пациентов с ГИ в стационарах субъекта, %</a:t>
                      </a:r>
                      <a:endParaRPr lang="ru-RU" sz="1400" b="1" dirty="0">
                        <a:effectLst/>
                        <a:latin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↑3,7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38,1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34,4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296" marR="529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07504" y="0"/>
            <a:ext cx="8856984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Аналитическая справка 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О реализации программы по борьбе с цереброваскулярными заболеваниями в Республике Башкортостан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за январь-июнь 2018 года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44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24143-BE2B-4826-A0E6-4EAF685696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010561030"/>
              </p:ext>
            </p:extLst>
          </p:nvPr>
        </p:nvGraphicFramePr>
        <p:xfrm>
          <a:off x="0" y="1628800"/>
          <a:ext cx="5940152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065561511"/>
              </p:ext>
            </p:extLst>
          </p:nvPr>
        </p:nvGraphicFramePr>
        <p:xfrm>
          <a:off x="4860032" y="1916832"/>
          <a:ext cx="5400600" cy="371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6136" y="123972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РБ 6 мес. 2018 г.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312216"/>
            <a:ext cx="9144000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72000" tIns="36000" rIns="72000" bIns="3600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1F497D"/>
                </a:solidFill>
                <a:latin typeface="Arial" charset="0"/>
                <a:cs typeface="Arial" charset="0"/>
              </a:rPr>
              <a:t>СТРУКТУРА СМЕРТНОСТИ,%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" y="129024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РФ 6 мес. 2018 г.</a:t>
            </a:r>
          </a:p>
        </p:txBody>
      </p:sp>
    </p:spTree>
    <p:extLst>
      <p:ext uri="{BB962C8B-B14F-4D97-AF65-F5344CB8AC3E}">
        <p14:creationId xmlns:p14="http://schemas.microsoft.com/office/powerpoint/2010/main" xmlns="" val="26019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24143-BE2B-4826-A0E6-4EAF685696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26504"/>
            <a:ext cx="9144000" cy="68825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72000" tIns="36000" rIns="72000" bIns="3600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1F497D"/>
                </a:solidFill>
                <a:latin typeface="Arial" charset="0"/>
                <a:cs typeface="Arial" charset="0"/>
              </a:rPr>
              <a:t>СНИЖЕНИЕ ПОКАЗАТЕЛЕЙ СМЕРТНОСТИ </a:t>
            </a:r>
          </a:p>
          <a:p>
            <a:pPr>
              <a:defRPr/>
            </a:pPr>
            <a:r>
              <a:rPr lang="ru-RU" sz="2000" b="1" dirty="0">
                <a:solidFill>
                  <a:srgbClr val="1F497D"/>
                </a:solidFill>
                <a:latin typeface="Arial" charset="0"/>
                <a:cs typeface="Arial" charset="0"/>
              </a:rPr>
              <a:t>В РЕСПУБЛИКЕ БАШКОРТОСТАН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0326457"/>
              </p:ext>
            </p:extLst>
          </p:nvPr>
        </p:nvGraphicFramePr>
        <p:xfrm>
          <a:off x="144113" y="1125147"/>
          <a:ext cx="8892383" cy="5472207"/>
        </p:xfrm>
        <a:graphic>
          <a:graphicData uri="http://schemas.openxmlformats.org/drawingml/2006/table">
            <a:tbl>
              <a:tblPr/>
              <a:tblGrid>
                <a:gridCol w="543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6059">
                <a:tc>
                  <a:txBody>
                    <a:bodyPr/>
                    <a:lstStyle/>
                    <a:p>
                      <a:pPr algn="ctr" fontAlgn="b"/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</a:t>
                      </a:r>
                      <a:r>
                        <a:rPr lang="ru-RU" sz="16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</a:t>
                      </a: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</a:t>
                      </a:r>
                      <a:r>
                        <a:rPr lang="ru-RU" sz="16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</a:t>
                      </a: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Болезни системы кровообращения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Внешние причины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ДТП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Самоубийства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Инфекционные и паразитарные болезни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Туберкулез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Болезни органов дыхания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Болезни органов пищеварения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Болезни мочеполовой системы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37897">
                <a:tc>
                  <a:txBody>
                    <a:bodyPr/>
                    <a:lstStyle/>
                    <a:p>
                      <a:pPr marL="360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Психические расстройства и расстройства поведения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41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2" y="116632"/>
            <a:ext cx="9144372" cy="620688"/>
          </a:xfrm>
        </p:spPr>
        <p:txBody>
          <a:bodyPr>
            <a:noAutofit/>
          </a:bodyPr>
          <a:lstStyle/>
          <a:p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3070500"/>
              </p:ext>
            </p:extLst>
          </p:nvPr>
        </p:nvGraphicFramePr>
        <p:xfrm>
          <a:off x="2411760" y="980728"/>
          <a:ext cx="41764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2173874"/>
              </p:ext>
            </p:extLst>
          </p:nvPr>
        </p:nvGraphicFramePr>
        <p:xfrm>
          <a:off x="4996096" y="4144400"/>
          <a:ext cx="3995936" cy="26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90887986"/>
              </p:ext>
            </p:extLst>
          </p:nvPr>
        </p:nvGraphicFramePr>
        <p:xfrm>
          <a:off x="107504" y="4077072"/>
          <a:ext cx="374441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Блок-схема: несколько документов 6"/>
          <p:cNvSpPr/>
          <p:nvPr/>
        </p:nvSpPr>
        <p:spPr>
          <a:xfrm>
            <a:off x="107504" y="116632"/>
            <a:ext cx="8928991" cy="792088"/>
          </a:xfrm>
          <a:prstGeom prst="flowChartMultidocumen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dirty="0">
                <a:solidFill>
                  <a:srgbClr val="7030A0"/>
                </a:solidFill>
                <a:latin typeface="Bookman Old Style" pitchFamily="18" charset="0"/>
              </a:rPr>
              <a:t>Заболеваемость взрослого населения РБ от БСК </a:t>
            </a:r>
            <a:endParaRPr lang="ru-RU" sz="2200" b="1" dirty="0">
              <a:solidFill>
                <a:srgbClr val="7030A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4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3606382"/>
              </p:ext>
            </p:extLst>
          </p:nvPr>
        </p:nvGraphicFramePr>
        <p:xfrm>
          <a:off x="5436096" y="3977680"/>
          <a:ext cx="331287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0956139"/>
              </p:ext>
            </p:extLst>
          </p:nvPr>
        </p:nvGraphicFramePr>
        <p:xfrm>
          <a:off x="107504" y="3933056"/>
          <a:ext cx="3312368" cy="28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5164385"/>
              </p:ext>
            </p:extLst>
          </p:nvPr>
        </p:nvGraphicFramePr>
        <p:xfrm>
          <a:off x="2015714" y="1052736"/>
          <a:ext cx="6732749" cy="28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Блок-схема: несколько документов 7"/>
          <p:cNvSpPr/>
          <p:nvPr/>
        </p:nvSpPr>
        <p:spPr>
          <a:xfrm>
            <a:off x="107504" y="116632"/>
            <a:ext cx="8928991" cy="720080"/>
          </a:xfrm>
          <a:prstGeom prst="flowChartMultidocumen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dirty="0">
                <a:solidFill>
                  <a:srgbClr val="7030A0"/>
                </a:solidFill>
                <a:latin typeface="Bookman Old Style" pitchFamily="18" charset="0"/>
              </a:rPr>
              <a:t>Заболеваемость взрослого населения РБ от </a:t>
            </a:r>
            <a:r>
              <a:rPr lang="ru-RU" sz="2200" b="1" dirty="0" smtClean="0">
                <a:solidFill>
                  <a:srgbClr val="7030A0"/>
                </a:solidFill>
                <a:latin typeface="Bookman Old Style" pitchFamily="18" charset="0"/>
              </a:rPr>
              <a:t>БСК </a:t>
            </a:r>
            <a:endParaRPr lang="ru-RU" sz="2200" b="1" dirty="0">
              <a:solidFill>
                <a:srgbClr val="7030A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6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34268745"/>
              </p:ext>
            </p:extLst>
          </p:nvPr>
        </p:nvGraphicFramePr>
        <p:xfrm>
          <a:off x="5810187" y="3949116"/>
          <a:ext cx="331287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97763256"/>
              </p:ext>
            </p:extLst>
          </p:nvPr>
        </p:nvGraphicFramePr>
        <p:xfrm>
          <a:off x="2843808" y="3933056"/>
          <a:ext cx="3312368" cy="28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51891059"/>
              </p:ext>
            </p:extLst>
          </p:nvPr>
        </p:nvGraphicFramePr>
        <p:xfrm>
          <a:off x="3923928" y="908720"/>
          <a:ext cx="5112568" cy="28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25353060"/>
              </p:ext>
            </p:extLst>
          </p:nvPr>
        </p:nvGraphicFramePr>
        <p:xfrm>
          <a:off x="-252536" y="3861048"/>
          <a:ext cx="3312368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444714"/>
              </p:ext>
            </p:extLst>
          </p:nvPr>
        </p:nvGraphicFramePr>
        <p:xfrm>
          <a:off x="107504" y="836712"/>
          <a:ext cx="3240360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Блок-схема: несколько документов 12"/>
          <p:cNvSpPr/>
          <p:nvPr/>
        </p:nvSpPr>
        <p:spPr>
          <a:xfrm>
            <a:off x="107504" y="116632"/>
            <a:ext cx="8928991" cy="792088"/>
          </a:xfrm>
          <a:prstGeom prst="flowChartMultidocumen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dirty="0">
                <a:solidFill>
                  <a:srgbClr val="7030A0"/>
                </a:solidFill>
                <a:latin typeface="Bookman Old Style" pitchFamily="18" charset="0"/>
              </a:rPr>
              <a:t>Заболеваемость взрослого населения РБ от </a:t>
            </a:r>
            <a:r>
              <a:rPr lang="ru-RU" sz="2200" b="1" dirty="0" smtClean="0">
                <a:solidFill>
                  <a:srgbClr val="7030A0"/>
                </a:solidFill>
                <a:latin typeface="Bookman Old Style" pitchFamily="18" charset="0"/>
              </a:rPr>
              <a:t>ЦВЗ</a:t>
            </a:r>
            <a:endParaRPr lang="ru-RU" sz="2200" b="1" dirty="0">
              <a:solidFill>
                <a:srgbClr val="7030A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2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798320779"/>
              </p:ext>
            </p:extLst>
          </p:nvPr>
        </p:nvGraphicFramePr>
        <p:xfrm>
          <a:off x="18694" y="1412776"/>
          <a:ext cx="4625313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4207215591"/>
              </p:ext>
            </p:extLst>
          </p:nvPr>
        </p:nvGraphicFramePr>
        <p:xfrm>
          <a:off x="4644008" y="3789040"/>
          <a:ext cx="4499992" cy="3038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Блок-схема: несколько документов 9"/>
          <p:cNvSpPr/>
          <p:nvPr/>
        </p:nvSpPr>
        <p:spPr>
          <a:xfrm>
            <a:off x="4932040" y="2564904"/>
            <a:ext cx="4104456" cy="1329302"/>
          </a:xfrm>
          <a:prstGeom prst="flowChartMultidocumen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СТРУКТУРА  </a:t>
            </a:r>
            <a:endParaRPr lang="ru-RU" sz="1600" b="1" dirty="0" smtClean="0">
              <a:solidFill>
                <a:srgbClr val="C00000"/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СМЕРТНОСТИ 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от БСК в РБ </a:t>
            </a:r>
            <a:r>
              <a:rPr lang="ru-RU" sz="1600" b="1" dirty="0">
                <a:solidFill>
                  <a:srgbClr val="C00000"/>
                </a:solidFill>
                <a:latin typeface="Bookman Old Style" pitchFamily="18" charset="0"/>
              </a:rPr>
              <a:t>за 6 мес. 2018 г</a:t>
            </a:r>
          </a:p>
        </p:txBody>
      </p:sp>
      <p:sp>
        <p:nvSpPr>
          <p:cNvPr id="11" name="Блок-схема: несколько документов 10"/>
          <p:cNvSpPr/>
          <p:nvPr/>
        </p:nvSpPr>
        <p:spPr>
          <a:xfrm>
            <a:off x="107504" y="252612"/>
            <a:ext cx="4392488" cy="1448196"/>
          </a:xfrm>
          <a:prstGeom prst="flowChartMultidocumen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СТРУКТУРА  </a:t>
            </a:r>
            <a:endParaRPr lang="ru-RU" sz="1600" b="1" dirty="0" smtClean="0">
              <a:solidFill>
                <a:srgbClr val="C00000"/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ЗАБОЛЕВАЕМОСТИ </a:t>
            </a:r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от БСК в РБ </a:t>
            </a:r>
            <a:r>
              <a:rPr lang="ru-RU" sz="1600" b="1" dirty="0">
                <a:solidFill>
                  <a:srgbClr val="C00000"/>
                </a:solidFill>
                <a:latin typeface="Bookman Old Style" pitchFamily="18" charset="0"/>
              </a:rPr>
              <a:t>за 6 мес. 2018 г</a:t>
            </a:r>
          </a:p>
        </p:txBody>
      </p:sp>
    </p:spTree>
    <p:extLst>
      <p:ext uri="{BB962C8B-B14F-4D97-AF65-F5344CB8AC3E}">
        <p14:creationId xmlns:p14="http://schemas.microsoft.com/office/powerpoint/2010/main" xmlns="" val="21576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1\Desktop\валер\рсц_онм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5868" y="0"/>
            <a:ext cx="5308132" cy="683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9345648"/>
              </p:ext>
            </p:extLst>
          </p:nvPr>
        </p:nvGraphicFramePr>
        <p:xfrm>
          <a:off x="23308" y="0"/>
          <a:ext cx="3775284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5284"/>
              </a:tblGrid>
              <a:tr h="489654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Пр. МЗ РБ № 3245-Д от 14.11.2016г.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«О маршрутизации больных с ОНМК в медицинские организации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Республики Башкортостан, обеспечивающие оказание специализированной,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в </a:t>
                      </a:r>
                      <a:r>
                        <a:rPr lang="ru-RU" sz="2400" b="1" u="none" strike="noStrike" dirty="0" err="1" smtClean="0">
                          <a:solidFill>
                            <a:srgbClr val="0000FF"/>
                          </a:solidFill>
                          <a:effectLst/>
                        </a:rPr>
                        <a:t>т.ч</a:t>
                      </a:r>
                      <a:r>
                        <a:rPr lang="ru-RU" sz="24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. высокотехнологичной, медицинской помощи»</a:t>
                      </a: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6379011"/>
              </p:ext>
            </p:extLst>
          </p:nvPr>
        </p:nvGraphicFramePr>
        <p:xfrm>
          <a:off x="107504" y="4822185"/>
          <a:ext cx="5149080" cy="18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928"/>
                <a:gridCol w="3932152"/>
              </a:tblGrid>
              <a:tr h="36000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РСЦ №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532" marR="5532" marT="55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ГБУЗ РБ БСМП г. Уфа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0" marR="7200" marT="72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РСЦ №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532" marR="5532" marT="55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ГБУЗ РБ ГКБ №21 г. Уфа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0" marR="7200" marT="72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РСЦ № 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532" marR="5532" marT="55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ГБУЗ РБ КБ №1 г. Стерлитамак 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0" marR="7200" marT="72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РСЦ № 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532" marR="5532" marT="55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ГБУЗ РКБ им. Г.Г. </a:t>
                      </a:r>
                      <a:r>
                        <a:rPr lang="ru-RU" sz="16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Куватова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80000" marR="7200" marT="72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</a:t>
                      </a:r>
                      <a:r>
                        <a:rPr lang="ru-RU" sz="2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ПСО, 4 РСЦ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532" marR="5532" marT="55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80000" marR="7200" marT="72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8661831" y="6376296"/>
            <a:ext cx="429087" cy="4290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9050" cap="sq">
            <a:solidFill>
              <a:srgbClr val="FFFF00"/>
            </a:solidFill>
            <a:miter lim="800000"/>
          </a:ln>
          <a:effectLst>
            <a:reflection blurRad="12700" stA="64000" endPos="5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806728" y="6697660"/>
            <a:ext cx="189026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ru-RU" sz="800" b="1" i="1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РСЦ № 1 ГБУЗ РБ БСМП г. Уфа</a:t>
            </a:r>
          </a:p>
        </p:txBody>
      </p:sp>
    </p:spTree>
    <p:extLst>
      <p:ext uri="{BB962C8B-B14F-4D97-AF65-F5344CB8AC3E}">
        <p14:creationId xmlns:p14="http://schemas.microsoft.com/office/powerpoint/2010/main" xmlns="" val="24848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3199878"/>
              </p:ext>
            </p:extLst>
          </p:nvPr>
        </p:nvGraphicFramePr>
        <p:xfrm>
          <a:off x="395536" y="1412776"/>
          <a:ext cx="8460000" cy="264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6000"/>
                <a:gridCol w="2124000"/>
              </a:tblGrid>
              <a:tr h="397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ПОКАЗАТЕЛИ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6 мес</a:t>
                      </a:r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. 2018 г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Количество неврологических  коек</a:t>
                      </a:r>
                      <a:r>
                        <a:rPr lang="ru-RU" sz="2000" b="1" u="none" strike="noStrike" baseline="0" dirty="0" smtClean="0">
                          <a:effectLst/>
                          <a:latin typeface="+mn-lt"/>
                        </a:rPr>
                        <a:t> в РБ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1656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Из них количество </a:t>
                      </a:r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коек </a:t>
                      </a:r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в профильных МО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590</a:t>
                      </a:r>
                      <a:r>
                        <a:rPr lang="ru-RU" sz="2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r" fontAlgn="ctr"/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(35,63%)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больных с ОНМК в РБ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7139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Число госпитализированных  с ОНМК </a:t>
                      </a:r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в профильных МО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6737</a:t>
                      </a:r>
                      <a:r>
                        <a:rPr lang="ru-RU" sz="2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r" fontAlgn="ctr"/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(94,37%)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78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1933</Words>
  <Application>Microsoft Office PowerPoint</Application>
  <PresentationFormat>Экран (4:3)</PresentationFormat>
  <Paragraphs>1006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Статистик</cp:lastModifiedBy>
  <cp:revision>79</cp:revision>
  <cp:lastPrinted>2018-08-08T05:06:22Z</cp:lastPrinted>
  <dcterms:created xsi:type="dcterms:W3CDTF">2018-08-07T06:51:04Z</dcterms:created>
  <dcterms:modified xsi:type="dcterms:W3CDTF">2018-08-17T08:34:01Z</dcterms:modified>
</cp:coreProperties>
</file>