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45" r:id="rId3"/>
    <p:sldId id="480" r:id="rId4"/>
    <p:sldId id="394" r:id="rId5"/>
    <p:sldId id="572" r:id="rId6"/>
    <p:sldId id="583" r:id="rId7"/>
    <p:sldId id="570" r:id="rId8"/>
    <p:sldId id="589" r:id="rId9"/>
    <p:sldId id="584" r:id="rId10"/>
    <p:sldId id="588" r:id="rId11"/>
    <p:sldId id="586" r:id="rId12"/>
    <p:sldId id="587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1DFFFF"/>
    <a:srgbClr val="97FFE4"/>
    <a:srgbClr val="00CC99"/>
    <a:srgbClr val="00C8C3"/>
    <a:srgbClr val="4DFF15"/>
    <a:srgbClr val="0000FF"/>
    <a:srgbClr val="2E6EBC"/>
    <a:srgbClr val="FF9B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98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029478954019639"/>
          <c:y val="4.4861391929187248E-2"/>
          <c:w val="0.87001749781277338"/>
          <c:h val="0.843173265004596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1.2968330316239377E-3"/>
                  <c:y val="-2.679027224823121E-2"/>
                </c:manualLayout>
              </c:layout>
              <c:showVal val="1"/>
            </c:dLbl>
            <c:dLbl>
              <c:idx val="1"/>
              <c:layout>
                <c:manualLayout>
                  <c:x val="-1.8155662442735126E-2"/>
                  <c:y val="-1.5627658811468294E-2"/>
                </c:manualLayout>
              </c:layout>
              <c:showVal val="1"/>
            </c:dLbl>
            <c:dLbl>
              <c:idx val="2"/>
              <c:layout>
                <c:manualLayout>
                  <c:x val="1.5561996379487249E-2"/>
                  <c:y val="-2.455774956087861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Стационарная</c:v>
                </c:pt>
                <c:pt idx="2">
                  <c:v>Амбулаторная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29302</c:v>
                </c:pt>
                <c:pt idx="1">
                  <c:v>13437</c:v>
                </c:pt>
                <c:pt idx="2">
                  <c:v>15865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6 мес. 2017г.</c:v>
                </c:pt>
              </c:strCache>
            </c:strRef>
          </c:tx>
          <c:spPr>
            <a:solidFill>
              <a:srgbClr val="FF9BFF"/>
            </a:solidFill>
          </c:spPr>
          <c:dLbls>
            <c:dLbl>
              <c:idx val="0"/>
              <c:layout>
                <c:manualLayout>
                  <c:x val="1.0374562140154362E-2"/>
                  <c:y val="-2.9022794935583806E-2"/>
                </c:manualLayout>
              </c:layout>
              <c:showVal val="1"/>
            </c:dLbl>
            <c:dLbl>
              <c:idx val="1"/>
              <c:layout>
                <c:manualLayout>
                  <c:x val="1.0374664252991498E-2"/>
                  <c:y val="-2.4557749560878611E-2"/>
                </c:manualLayout>
              </c:layout>
              <c:showVal val="1"/>
            </c:dLbl>
            <c:dLbl>
              <c:idx val="2"/>
              <c:layout>
                <c:manualLayout>
                  <c:x val="2.4639827600854723E-2"/>
                  <c:y val="-2.67902722482312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Стационарная</c:v>
                </c:pt>
                <c:pt idx="2">
                  <c:v>Амбулаторная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30088</c:v>
                </c:pt>
                <c:pt idx="1">
                  <c:v>13470</c:v>
                </c:pt>
                <c:pt idx="2">
                  <c:v>16618</c:v>
                </c:pt>
              </c:numCache>
            </c:numRef>
          </c:val>
        </c:ser>
        <c:dLbls/>
        <c:shape val="cylinder"/>
        <c:axId val="114151424"/>
        <c:axId val="114152960"/>
        <c:axId val="0"/>
      </c:bar3DChart>
      <c:catAx>
        <c:axId val="11415142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4152960"/>
        <c:crosses val="autoZero"/>
        <c:auto val="1"/>
        <c:lblAlgn val="ctr"/>
        <c:lblOffset val="100"/>
      </c:catAx>
      <c:valAx>
        <c:axId val="114152960"/>
        <c:scaling>
          <c:orientation val="minMax"/>
          <c:max val="35000"/>
          <c:min val="10000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151424"/>
        <c:crosses val="autoZero"/>
        <c:crossBetween val="between"/>
        <c:majorUnit val="1111000"/>
      </c:valAx>
    </c:plotArea>
    <c:legend>
      <c:legendPos val="r"/>
      <c:layout>
        <c:manualLayout>
          <c:xMode val="edge"/>
          <c:yMode val="edge"/>
          <c:x val="0.48370197429043832"/>
          <c:y val="0.11264325060928536"/>
          <c:w val="0.449064278805623"/>
          <c:h val="0.1858923199813242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10"/>
      <c:perspective val="0"/>
    </c:view3D>
    <c:plotArea>
      <c:layout>
        <c:manualLayout>
          <c:layoutTarget val="inner"/>
          <c:xMode val="edge"/>
          <c:yMode val="edge"/>
          <c:x val="0.36419335237611433"/>
          <c:y val="5.0442354535009587E-2"/>
          <c:w val="0.61343402906317046"/>
          <c:h val="0.83467906458137919"/>
        </c:manualLayout>
      </c:layout>
      <c:bar3DChart>
        <c:barDir val="bar"/>
        <c:grouping val="clustered"/>
        <c:dLbls/>
        <c:shape val="cone"/>
        <c:axId val="117777536"/>
        <c:axId val="117779072"/>
        <c:axId val="0"/>
      </c:bar3DChart>
      <c:catAx>
        <c:axId val="1177775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7779072"/>
        <c:crosses val="autoZero"/>
        <c:auto val="1"/>
        <c:lblAlgn val="ctr"/>
        <c:lblOffset val="100"/>
      </c:catAx>
      <c:valAx>
        <c:axId val="117779072"/>
        <c:scaling>
          <c:orientation val="minMax"/>
          <c:max val="28"/>
          <c:min val="15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777536"/>
        <c:crosses val="autoZero"/>
        <c:crossBetween val="between"/>
        <c:majorUnit val="3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10"/>
      <c:perspective val="0"/>
    </c:view3D>
    <c:plotArea>
      <c:layout>
        <c:manualLayout>
          <c:layoutTarget val="inner"/>
          <c:xMode val="edge"/>
          <c:yMode val="edge"/>
          <c:x val="0.36057943522825436"/>
          <c:y val="4.7318590617302696E-2"/>
          <c:w val="0.61686512690521389"/>
          <c:h val="0.8664254107267215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2.8674856276776201E-2"/>
                  <c:y val="-1.7206760224473781E-2"/>
                </c:manualLayout>
              </c:layout>
              <c:tx>
                <c:rich>
                  <a:bodyPr/>
                  <a:lstStyle/>
                  <a:p>
                    <a:pPr>
                      <a:defRPr sz="2400" b="1" i="1" u="sng">
                        <a:solidFill>
                          <a:srgbClr val="FF0000"/>
                        </a:solidFill>
                      </a:defRPr>
                    </a:pPr>
                    <a:r>
                      <a:rPr lang="en-US" sz="2400" i="1" u="sng" dirty="0" smtClean="0">
                        <a:solidFill>
                          <a:srgbClr val="FF0000"/>
                        </a:solidFill>
                      </a:rPr>
                      <a:t>60</a:t>
                    </a:r>
                    <a:r>
                      <a:rPr lang="ru-RU" sz="2400" i="1" u="sng" dirty="0" smtClean="0">
                        <a:solidFill>
                          <a:srgbClr val="FF0000"/>
                        </a:solidFill>
                      </a:rPr>
                      <a:t>*</a:t>
                    </a:r>
                    <a:endParaRPr lang="en-US" sz="2800" i="1" u="sng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ln>
                  <a:solidFill>
                    <a:srgbClr val="FF0000"/>
                  </a:solidFill>
                </a:ln>
              </c:spPr>
              <c:showVal val="1"/>
            </c:dLbl>
            <c:dLbl>
              <c:idx val="1"/>
              <c:layout>
                <c:manualLayout>
                  <c:x val="4.6922492089270143E-2"/>
                  <c:y val="-2.5810140336710558E-2"/>
                </c:manualLayout>
              </c:layout>
              <c:showVal val="1"/>
            </c:dLbl>
            <c:dLbl>
              <c:idx val="2"/>
              <c:layout>
                <c:manualLayout>
                  <c:x val="4.2107226882137803E-3"/>
                  <c:y val="-8.6033801122368525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*Критерий эффективности</c:v>
                </c:pt>
                <c:pt idx="1">
                  <c:v>6 мес. 2017г.</c:v>
                </c:pt>
                <c:pt idx="2">
                  <c:v>6 мес. 2016г.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62.6</c:v>
                </c:pt>
                <c:pt idx="2">
                  <c:v>65.900000000000006</c:v>
                </c:pt>
              </c:numCache>
            </c:numRef>
          </c:val>
        </c:ser>
        <c:dLbls/>
        <c:shape val="cylinder"/>
        <c:axId val="119185408"/>
        <c:axId val="119186944"/>
        <c:axId val="0"/>
      </c:bar3DChart>
      <c:catAx>
        <c:axId val="119185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9186944"/>
        <c:crosses val="autoZero"/>
        <c:auto val="1"/>
        <c:lblAlgn val="ctr"/>
        <c:lblOffset val="100"/>
      </c:catAx>
      <c:valAx>
        <c:axId val="119186944"/>
        <c:scaling>
          <c:orientation val="minMax"/>
          <c:max val="75"/>
          <c:min val="5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9185408"/>
        <c:crosses val="autoZero"/>
        <c:crossBetween val="between"/>
        <c:majorUnit val="1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4954575058369712"/>
          <c:y val="5.2103561640838271E-2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6.8473013619701956E-2"/>
          <c:y val="5.4133685978261466E-2"/>
          <c:w val="0.93152698638029807"/>
          <c:h val="0.662524479101138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 койки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6 мес. 2016г.</c:v>
                </c:pt>
                <c:pt idx="1">
                  <c:v>6 мес. 2017г.</c:v>
                </c:pt>
                <c:pt idx="2">
                  <c:v>*Критерий эффективности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156</c:v>
                </c:pt>
                <c:pt idx="1">
                  <c:v>155</c:v>
                </c:pt>
                <c:pt idx="2">
                  <c:v>170</c:v>
                </c:pt>
              </c:numCache>
            </c:numRef>
          </c:val>
        </c:ser>
        <c:dLbls/>
        <c:shape val="box"/>
        <c:axId val="114433024"/>
        <c:axId val="114438912"/>
        <c:axId val="0"/>
      </c:bar3DChart>
      <c:catAx>
        <c:axId val="114433024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000" b="1"/>
            </a:pPr>
            <a:endParaRPr lang="ru-RU"/>
          </a:p>
        </c:txPr>
        <c:crossAx val="114438912"/>
        <c:crosses val="autoZero"/>
        <c:auto val="1"/>
        <c:lblAlgn val="ctr"/>
        <c:lblOffset val="100"/>
      </c:catAx>
      <c:valAx>
        <c:axId val="114438912"/>
        <c:scaling>
          <c:orientation val="minMax"/>
          <c:max val="200"/>
          <c:min val="1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433024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7.88935458337406E-2"/>
          <c:y val="8.7214594276793123E-2"/>
          <c:w val="0.904287343074064"/>
          <c:h val="0.7931965616152911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пребывание больного</c:v>
                </c:pt>
              </c:strCache>
            </c:strRef>
          </c:tx>
          <c:spPr>
            <a:solidFill>
              <a:srgbClr val="00B050"/>
            </a:solidFill>
          </c:spPr>
          <c:dPt>
            <c:idx val="2"/>
            <c:spPr>
              <a:solidFill>
                <a:srgbClr val="FF0000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6 мес. 2016г.</c:v>
                </c:pt>
                <c:pt idx="1">
                  <c:v>6 мес. 2017г.</c:v>
                </c:pt>
                <c:pt idx="2">
                  <c:v>*Критерий эффективности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9.2000000000000011</c:v>
                </c:pt>
                <c:pt idx="1">
                  <c:v>9.2000000000000011</c:v>
                </c:pt>
                <c:pt idx="2" formatCode="General">
                  <c:v>12.5</c:v>
                </c:pt>
              </c:numCache>
            </c:numRef>
          </c:val>
        </c:ser>
        <c:dLbls/>
        <c:shape val="cone"/>
        <c:axId val="120605312"/>
        <c:axId val="120607104"/>
        <c:axId val="114092672"/>
      </c:bar3DChart>
      <c:catAx>
        <c:axId val="12060531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000" b="1"/>
            </a:pPr>
            <a:endParaRPr lang="ru-RU"/>
          </a:p>
        </c:txPr>
        <c:crossAx val="120607104"/>
        <c:crosses val="autoZero"/>
        <c:auto val="1"/>
        <c:lblAlgn val="ctr"/>
        <c:lblOffset val="100"/>
      </c:catAx>
      <c:valAx>
        <c:axId val="120607104"/>
        <c:scaling>
          <c:orientation val="minMax"/>
          <c:max val="14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0605312"/>
        <c:crosses val="autoZero"/>
        <c:crossBetween val="between"/>
        <c:majorUnit val="400"/>
      </c:valAx>
      <c:serAx>
        <c:axId val="114092672"/>
        <c:scaling>
          <c:orientation val="minMax"/>
        </c:scaling>
        <c:delete val="1"/>
        <c:axPos val="b"/>
        <c:tickLblPos val="none"/>
        <c:crossAx val="12060710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Оборот </a:t>
            </a:r>
            <a:r>
              <a:rPr lang="ru-RU" dirty="0" smtClean="0">
                <a:solidFill>
                  <a:schemeClr val="tx1"/>
                </a:solidFill>
              </a:rPr>
              <a:t>койки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967835117883699"/>
          <c:y val="6.5129452051047809E-2"/>
        </c:manualLayout>
      </c:layout>
    </c:title>
    <c:view3D>
      <c:rotX val="10"/>
      <c:rotY val="0"/>
      <c:perspective val="2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койки</c:v>
                </c:pt>
              </c:strCache>
            </c:strRef>
          </c:tx>
          <c:spPr>
            <a:solidFill>
              <a:srgbClr val="D60093"/>
            </a:solidFill>
          </c:spPr>
          <c:dLbls>
            <c:dLbl>
              <c:idx val="0"/>
              <c:layout>
                <c:manualLayout>
                  <c:x val="3.6877674720324953E-3"/>
                  <c:y val="-3.039374429048897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2016г.</c:v>
                </c:pt>
                <c:pt idx="1">
                  <c:v>6 мес. 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17.100000000000001</c:v>
                </c:pt>
              </c:numCache>
            </c:numRef>
          </c:val>
        </c:ser>
        <c:dLbls/>
        <c:shape val="pyramid"/>
        <c:axId val="120628736"/>
        <c:axId val="120630272"/>
        <c:axId val="0"/>
      </c:bar3DChart>
      <c:catAx>
        <c:axId val="12062873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20630272"/>
        <c:crosses val="autoZero"/>
        <c:auto val="1"/>
        <c:lblAlgn val="ctr"/>
        <c:lblOffset val="100"/>
      </c:catAx>
      <c:valAx>
        <c:axId val="120630272"/>
        <c:scaling>
          <c:orientation val="minMax"/>
          <c:max val="2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0628736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Выполнение</a:t>
            </a:r>
            <a:r>
              <a:rPr lang="ru-RU" baseline="0" dirty="0" smtClean="0">
                <a:solidFill>
                  <a:schemeClr val="tx1"/>
                </a:solidFill>
              </a:rPr>
              <a:t> плана ОМС, %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36957699144538"/>
          <c:y val="2.204616153760694E-2"/>
        </c:manualLayout>
      </c:layout>
      <c:overlay val="1"/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8.0712906899233439E-2"/>
          <c:y val="2.242285579380069E-2"/>
          <c:w val="0.91928709310076651"/>
          <c:h val="0.797784621153205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</c:dPt>
          <c:dPt>
            <c:idx val="1"/>
          </c:dPt>
          <c:dLbls>
            <c:dLbl>
              <c:idx val="1"/>
              <c:layout>
                <c:manualLayout>
                  <c:x val="2.2046161537606938E-3"/>
                  <c:y val="-3.306924230641034E-2"/>
                </c:manualLayout>
              </c:layout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Законченные случаи</c:v>
                </c:pt>
                <c:pt idx="1">
                  <c:v>Посещения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100</c:v>
                </c:pt>
                <c:pt idx="1">
                  <c:v>101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2017г.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0"/>
                  <c:y val="-2.20461615376069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Законченные случаи</c:v>
                </c:pt>
                <c:pt idx="1">
                  <c:v>Посещения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100</c:v>
                </c:pt>
                <c:pt idx="1">
                  <c:v>94.5</c:v>
                </c:pt>
              </c:numCache>
            </c:numRef>
          </c:val>
        </c:ser>
        <c:dLbls/>
        <c:shape val="cylinder"/>
        <c:axId val="121053952"/>
        <c:axId val="121055488"/>
        <c:axId val="0"/>
      </c:bar3DChart>
      <c:catAx>
        <c:axId val="12105395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21055488"/>
        <c:crosses val="autoZero"/>
        <c:auto val="1"/>
        <c:lblAlgn val="ctr"/>
        <c:lblOffset val="100"/>
      </c:catAx>
      <c:valAx>
        <c:axId val="121055488"/>
        <c:scaling>
          <c:orientation val="minMax"/>
          <c:max val="110"/>
          <c:min val="8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1053952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743074207032552"/>
          <c:y val="6.6138484612820805E-2"/>
          <c:w val="0.22385655066103766"/>
          <c:h val="0.1613741412991149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3638042100783515E-2"/>
          <c:y val="5.3890617091928078E-2"/>
          <c:w val="0.95636195789921652"/>
          <c:h val="0.750625316322877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мес.2016г.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-1.1757952820057031E-2"/>
                  <c:y val="-2.4495735041785482E-2"/>
                </c:manualLayout>
              </c:layout>
              <c:showVal val="1"/>
            </c:dLbl>
            <c:dLbl>
              <c:idx val="1"/>
              <c:layout>
                <c:manualLayout>
                  <c:x val="-8.3985377286121647E-3"/>
                  <c:y val="-1.4697441025071287E-2"/>
                </c:manualLayout>
              </c:layout>
              <c:showVal val="1"/>
            </c:dLbl>
            <c:dLbl>
              <c:idx val="2"/>
              <c:layout>
                <c:manualLayout>
                  <c:x val="-5.0392548976039711E-3"/>
                  <c:y val="-3.9193176066856773E-2"/>
                </c:manualLayout>
              </c:layout>
              <c:showVal val="1"/>
            </c:dLbl>
            <c:dLbl>
              <c:idx val="3"/>
              <c:layout>
                <c:manualLayout>
                  <c:x val="-1.6797075457224331E-3"/>
                  <c:y val="-2.44957350417854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6798</c:v>
                </c:pt>
                <c:pt idx="1">
                  <c:v>586</c:v>
                </c:pt>
                <c:pt idx="2">
                  <c:v>1770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2017г.</c:v>
                </c:pt>
              </c:strCache>
            </c:strRef>
          </c:tx>
          <c:spPr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3.3594018654011994E-2"/>
                  <c:y val="-1.4697441025071287E-2"/>
                </c:manualLayout>
              </c:layout>
              <c:showVal val="1"/>
            </c:dLbl>
            <c:dLbl>
              <c:idx val="1"/>
              <c:layout>
                <c:manualLayout>
                  <c:x val="2.1836198094391631E-2"/>
                  <c:y val="-2.9394882050142578E-2"/>
                </c:manualLayout>
              </c:layout>
              <c:showVal val="1"/>
            </c:dLbl>
            <c:dLbl>
              <c:idx val="2"/>
              <c:layout>
                <c:manualLayout>
                  <c:x val="3.1914443368726231E-2"/>
                  <c:y val="-1.4697441025071287E-2"/>
                </c:manualLayout>
              </c:layout>
              <c:showVal val="1"/>
            </c:dLbl>
            <c:dLbl>
              <c:idx val="3"/>
              <c:layout>
                <c:manualLayout>
                  <c:x val="2.5195613185836494E-2"/>
                  <c:y val="-2.939488205014257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6577</c:v>
                </c:pt>
                <c:pt idx="1">
                  <c:v>660</c:v>
                </c:pt>
                <c:pt idx="2">
                  <c:v>1818</c:v>
                </c:pt>
              </c:numCache>
            </c:numRef>
          </c:val>
        </c:ser>
        <c:dLbls/>
        <c:shape val="cylinder"/>
        <c:axId val="121090432"/>
        <c:axId val="121091968"/>
        <c:axId val="0"/>
      </c:bar3DChart>
      <c:catAx>
        <c:axId val="121090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121091968"/>
        <c:crosses val="autoZero"/>
        <c:auto val="1"/>
        <c:lblAlgn val="ctr"/>
        <c:lblOffset val="100"/>
      </c:catAx>
      <c:valAx>
        <c:axId val="121091968"/>
        <c:scaling>
          <c:orientation val="minMax"/>
          <c:max val="7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1090432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63851979409695203"/>
          <c:y val="2.9501351701662775E-2"/>
          <c:w val="0.20861544484475272"/>
          <c:h val="0.23310306791308899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3638042100783515E-2"/>
          <c:y val="5.3890617091928078E-2"/>
          <c:w val="0.95636195789921652"/>
          <c:h val="0.750625316322877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мес.2016г.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-3.3594150914448653E-3"/>
                  <c:y val="-2.4495735041785482E-2"/>
                </c:manualLayout>
              </c:layout>
              <c:showVal val="1"/>
            </c:dLbl>
            <c:dLbl>
              <c:idx val="1"/>
              <c:layout>
                <c:manualLayout>
                  <c:x val="3.3594150914448653E-3"/>
                  <c:y val="-4.8991470083570965E-2"/>
                </c:manualLayout>
              </c:layout>
              <c:showVal val="1"/>
            </c:dLbl>
            <c:dLbl>
              <c:idx val="2"/>
              <c:layout>
                <c:manualLayout>
                  <c:x val="-5.0392548976039711E-3"/>
                  <c:y val="-1.9596588033428387E-2"/>
                </c:manualLayout>
              </c:layout>
              <c:showVal val="1"/>
            </c:dLbl>
            <c:dLbl>
              <c:idx val="3"/>
              <c:layout>
                <c:manualLayout>
                  <c:x val="8.3985377286121647E-3"/>
                  <c:y val="-4.40923230752138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5380</c:v>
                </c:pt>
                <c:pt idx="1">
                  <c:v>586</c:v>
                </c:pt>
                <c:pt idx="2">
                  <c:v>1392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2017г.</c:v>
                </c:pt>
              </c:strCache>
            </c:strRef>
          </c:tx>
          <c:spPr>
            <a:gradFill flip="none" rotWithShape="1">
              <a:gsLst>
                <a:gs pos="0">
                  <a:srgbClr val="93C9FF">
                    <a:tint val="66000"/>
                    <a:satMod val="160000"/>
                  </a:srgbClr>
                </a:gs>
                <a:gs pos="50000">
                  <a:srgbClr val="93C9FF">
                    <a:tint val="44500"/>
                    <a:satMod val="160000"/>
                  </a:srgbClr>
                </a:gs>
                <a:gs pos="100000">
                  <a:srgbClr val="93C9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3.3594018654011994E-2"/>
                  <c:y val="-1.4697441025071287E-2"/>
                </c:manualLayout>
              </c:layout>
              <c:showVal val="1"/>
            </c:dLbl>
            <c:dLbl>
              <c:idx val="1"/>
              <c:layout>
                <c:manualLayout>
                  <c:x val="2.1836198094391631E-2"/>
                  <c:y val="-2.9394882050142578E-2"/>
                </c:manualLayout>
              </c:layout>
              <c:showVal val="1"/>
            </c:dLbl>
            <c:dLbl>
              <c:idx val="2"/>
              <c:layout>
                <c:manualLayout>
                  <c:x val="3.1914443368726231E-2"/>
                  <c:y val="-1.4697441025071287E-2"/>
                </c:manualLayout>
              </c:layout>
              <c:showVal val="1"/>
            </c:dLbl>
            <c:dLbl>
              <c:idx val="3"/>
              <c:layout>
                <c:manualLayout>
                  <c:x val="2.5195613185836494E-2"/>
                  <c:y val="-2.939488205014257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5479</c:v>
                </c:pt>
                <c:pt idx="1">
                  <c:v>660</c:v>
                </c:pt>
                <c:pt idx="2">
                  <c:v>1422</c:v>
                </c:pt>
              </c:numCache>
            </c:numRef>
          </c:val>
        </c:ser>
        <c:dLbls/>
        <c:shape val="box"/>
        <c:axId val="121547776"/>
        <c:axId val="121553664"/>
        <c:axId val="0"/>
      </c:bar3DChart>
      <c:catAx>
        <c:axId val="12154777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solidFill>
                  <a:srgbClr val="0000FF"/>
                </a:solidFill>
              </a:defRPr>
            </a:pPr>
            <a:endParaRPr lang="ru-RU"/>
          </a:p>
        </c:txPr>
        <c:crossAx val="121553664"/>
        <c:crosses val="autoZero"/>
        <c:auto val="1"/>
        <c:lblAlgn val="ctr"/>
        <c:lblOffset val="100"/>
      </c:catAx>
      <c:valAx>
        <c:axId val="121553664"/>
        <c:scaling>
          <c:orientation val="minMax"/>
          <c:max val="6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1547776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63851979409695203"/>
          <c:y val="2.9501351701662775E-2"/>
          <c:w val="0.20861544484475272"/>
          <c:h val="0.23207259284375187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F6FD-E85F-4B93-9B74-329759C7BF5F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BCAB5-E455-4BCE-BC38-2D2625973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16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F7540-2BEC-4F80-A9FD-7A1FF895A35D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91064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84E06-6D18-449F-A266-317BA0BB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5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619D-1FD1-4D0E-AA39-1D9A1DBF3F9C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62BD-B913-420D-AB43-FD685BD89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40AC-E5CA-4C90-82BC-2B180540093F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1F84-641F-4055-954B-83AA6D95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EF9A-503E-4C13-BF3A-254E6700395A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A0D1-0BBA-42C0-9AF9-1EDD21A3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1216-0C37-430B-8673-80E152DA7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30F8-577F-4FC4-AA79-AFC9BE34D73C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4DD2-6A9F-4327-8019-FF881B83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40AC-9566-4BA0-99F2-1B6040FBBA46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F5A6-4490-4DFA-A06B-76A2E4057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450F-E59E-4515-BDA1-06E654A95E2E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07-58E7-4D61-9FE7-10C70266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7BD0-33E1-4FF3-A4B4-C0AD4F7838B7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A23B-6816-48F8-894E-F0E4F4F2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AB85-BB24-4BF9-87C9-07502A676DE8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0B1F-FD87-4FFE-ADC8-E27E30B5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C690-3DE4-4450-B3D5-7107E31F8EFF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E8A4-0B2D-4E18-B071-6CFD17BEC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AED7-E43C-474B-BA74-219C77E699C4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3626-CD44-43EF-9315-C14646660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4A36-EEF2-4962-A90F-E6F12E2ADF28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E66A-F952-4D0E-8BB2-74B32F657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9964-1F1E-456D-B21D-4A7F45A8A702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4AB40-E0D8-4F7E-82CA-47340C50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3714750" y="5143500"/>
            <a:ext cx="50006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i="1" dirty="0">
                <a:latin typeface="Arno Pro Caption"/>
              </a:rPr>
              <a:t>Главный врач 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ru-RU" sz="4000" b="1" i="1" dirty="0">
                <a:latin typeface="Arno Pro Caption"/>
              </a:rPr>
              <a:t>И.М. </a:t>
            </a:r>
            <a:r>
              <a:rPr lang="ru-RU" sz="4000" b="1" i="1" dirty="0" err="1">
                <a:latin typeface="Arno Pro Caption"/>
              </a:rPr>
              <a:t>Карамова</a:t>
            </a:r>
            <a:endParaRPr lang="ru-RU" sz="4000" b="1" i="1">
              <a:latin typeface="Arno Pro Captio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0350" y="5286375"/>
            <a:ext cx="184150" cy="482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ru-RU" sz="40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8605" y="4997551"/>
            <a:ext cx="1515014" cy="1515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Горизонтальный свиток 8"/>
          <p:cNvSpPr/>
          <p:nvPr/>
        </p:nvSpPr>
        <p:spPr>
          <a:xfrm>
            <a:off x="214313" y="142875"/>
            <a:ext cx="8715375" cy="4714875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Итоги работы </a:t>
            </a:r>
          </a:p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ГБУЗ РБ БСМП г. Уфа </a:t>
            </a:r>
          </a:p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за </a:t>
            </a:r>
            <a:r>
              <a:rPr lang="ru-RU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6 мес. 2017года </a:t>
            </a:r>
            <a:endParaRPr lang="ru-RU" sz="4800" b="1" dirty="0">
              <a:solidFill>
                <a:srgbClr val="0000FF"/>
              </a:solidFill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4255954"/>
              </p:ext>
            </p:extLst>
          </p:nvPr>
        </p:nvGraphicFramePr>
        <p:xfrm>
          <a:off x="179512" y="260648"/>
          <a:ext cx="8784000" cy="642242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420121"/>
                <a:gridCol w="4363879"/>
              </a:tblGrid>
              <a:tr h="5872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/>
                        <a:t>Предложения пациентов</a:t>
                      </a:r>
                      <a:endParaRPr lang="ru-RU" sz="32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smtClean="0"/>
                        <a:t>I</a:t>
                      </a:r>
                      <a:r>
                        <a:rPr lang="en-US" sz="1800" b="1" u="sng" baseline="0" dirty="0" smtClean="0"/>
                        <a:t> </a:t>
                      </a:r>
                      <a:r>
                        <a:rPr lang="ru-RU" sz="1800" b="1" u="sng" baseline="0" dirty="0" smtClean="0"/>
                        <a:t>полугодие </a:t>
                      </a:r>
                      <a:r>
                        <a:rPr lang="ru-RU" sz="1800" b="1" u="sng" dirty="0" smtClean="0"/>
                        <a:t>2016 г</a:t>
                      </a:r>
                      <a:endParaRPr lang="ru-RU" sz="1800" b="1" u="sng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I </a:t>
                      </a:r>
                      <a:r>
                        <a:rPr lang="ru-RU" sz="1800" b="1" u="sng" dirty="0" smtClean="0"/>
                        <a:t>полугодие 2017 г</a:t>
                      </a:r>
                      <a:endParaRPr lang="ru-RU" sz="1800" b="1" u="sng" dirty="0"/>
                    </a:p>
                  </a:txBody>
                  <a:tcPr anchor="ctr"/>
                </a:tc>
              </a:tr>
              <a:tr h="513815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Регулярное достоверное предоставление информации о состоянии здоровья при повторных исследованиях, получении новых данных (все отделения)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Новые виды электронного управления информацией(неврология)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Телевизор в холл (урология), игровую комнату для детей (ДХО)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Микроволновые печи (травматология)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Зеркала в палату и коридор (РХМДЛ)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Душевую кабину в палату (травматология)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900" b="1" dirty="0" smtClean="0"/>
                        <a:t> Разнообразить и улучшить качество приготовления питания.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 Телевизор в холл, радио (ДЛОР, педиатрия, сосудистая хирургия, травматология)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Микроволновые печи (</a:t>
                      </a:r>
                      <a:r>
                        <a:rPr lang="ru-RU" sz="1900" b="1" dirty="0" err="1" smtClean="0"/>
                        <a:t>нейрореабилитация</a:t>
                      </a:r>
                      <a:r>
                        <a:rPr lang="ru-RU" sz="1900" b="1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Душевую кабину в отделение (неврология)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Кулер в</a:t>
                      </a:r>
                      <a:r>
                        <a:rPr lang="ru-RU" sz="1900" b="1" baseline="0" dirty="0" smtClean="0"/>
                        <a:t> коридор (</a:t>
                      </a:r>
                      <a:r>
                        <a:rPr lang="ru-RU" sz="1900" b="1" baseline="0" dirty="0" err="1" smtClean="0"/>
                        <a:t>нейрореабилитация</a:t>
                      </a:r>
                      <a:r>
                        <a:rPr lang="ru-RU" sz="1900" b="1" baseline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Новое</a:t>
                      </a:r>
                      <a:r>
                        <a:rPr lang="ru-RU" sz="1900" b="1" baseline="0" dirty="0" smtClean="0"/>
                        <a:t> постельное белье (урология)</a:t>
                      </a:r>
                      <a:endParaRPr lang="ru-RU" sz="19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 Зеркала в палату и коридор (РХМДЛ)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b="1" dirty="0" smtClean="0"/>
                        <a:t> Разнообразить и улучшить качество приготовления питания.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9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356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6648541"/>
              </p:ext>
            </p:extLst>
          </p:nvPr>
        </p:nvGraphicFramePr>
        <p:xfrm>
          <a:off x="395536" y="332656"/>
          <a:ext cx="8208912" cy="637336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04684"/>
                <a:gridCol w="4104228"/>
              </a:tblGrid>
              <a:tr h="33010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Доброжелательность, вежливость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и  компетентность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работников медицинской организации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доля потребителей услуг, которые высоко оценивают доброжелательность, вежливость и внимательность среднего мед. персонала медицинской организации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2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I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ru-RU" sz="2800" b="1" baseline="0" dirty="0" smtClean="0"/>
                        <a:t>полугодие 2016г.</a:t>
                      </a:r>
                      <a:endParaRPr lang="ru-RU" sz="28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 </a:t>
                      </a:r>
                      <a:r>
                        <a:rPr lang="ru-RU" sz="2800" b="1" dirty="0" smtClean="0"/>
                        <a:t>полугодие 2017г.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600" b="1" dirty="0" smtClean="0">
                          <a:solidFill>
                            <a:srgbClr val="FF0000"/>
                          </a:solidFill>
                        </a:rPr>
                        <a:t>97,96%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</a:rPr>
                        <a:t>94,37%</a:t>
                      </a:r>
                      <a:endParaRPr lang="ru-RU" sz="9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324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4395493"/>
              </p:ext>
            </p:extLst>
          </p:nvPr>
        </p:nvGraphicFramePr>
        <p:xfrm>
          <a:off x="179512" y="188640"/>
          <a:ext cx="8748000" cy="62179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68940"/>
                <a:gridCol w="1689530"/>
                <a:gridCol w="1689530"/>
              </a:tblGrid>
              <a:tr h="45580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ОБРАЩЕНИЯ  ГРАЖДАН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 1 полугодие 2016 г.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полугодие 2017 г.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5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Обращение от физических и юридических лиц, всего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153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169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2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В </a:t>
                      </a:r>
                      <a:r>
                        <a:rPr lang="ru-RU" sz="2400" b="1" dirty="0" err="1" smtClean="0"/>
                        <a:t>т.ч</a:t>
                      </a:r>
                      <a:r>
                        <a:rPr lang="ru-RU" sz="2400" b="1" dirty="0" smtClean="0"/>
                        <a:t>.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личные заявления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121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5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В </a:t>
                      </a:r>
                      <a:r>
                        <a:rPr lang="ru-RU" sz="2400" b="1" dirty="0" err="1" smtClean="0"/>
                        <a:t>т.ч</a:t>
                      </a:r>
                      <a:r>
                        <a:rPr lang="ru-RU" sz="2400" b="1" dirty="0" smtClean="0"/>
                        <a:t>. обращения на качество оказания медицинской помощи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24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28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2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Обращения на сайт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66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50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5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Ящики</a:t>
                      </a:r>
                      <a:r>
                        <a:rPr lang="ru-RU" sz="2400" b="1" baseline="0" dirty="0" smtClean="0"/>
                        <a:t> </a:t>
                      </a:r>
                    </a:p>
                    <a:p>
                      <a:pPr algn="l"/>
                      <a:r>
                        <a:rPr lang="ru-RU" sz="2400" b="1" baseline="0" dirty="0" smtClean="0"/>
                        <a:t>«Задай вопрос главному врачу»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17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5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2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Книги отзывов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215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278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618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1"/>
          <p:cNvSpPr>
            <a:spLocks noGrp="1" noChangeArrowheads="1"/>
          </p:cNvSpPr>
          <p:nvPr>
            <p:ph type="title"/>
          </p:nvPr>
        </p:nvSpPr>
        <p:spPr>
          <a:xfrm>
            <a:off x="539552" y="15751"/>
            <a:ext cx="8229600" cy="769441"/>
          </a:xfrm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  <a:t>Объёмы оказания медицинской помощи </a:t>
            </a:r>
            <a:b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  <a:t>в ГБУЗ РБ БСМП г. Уфа за 6 мес. 2016 – 2017 гг.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4499560"/>
              </p:ext>
            </p:extLst>
          </p:nvPr>
        </p:nvGraphicFramePr>
        <p:xfrm>
          <a:off x="-828600" y="908720"/>
          <a:ext cx="97930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-1" y="-1905"/>
            <a:ext cx="9036497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Поступило экстренных больных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за 6 мес. 2017г., %</a:t>
            </a:r>
            <a:endParaRPr lang="ru-RU" sz="2400" b="1" dirty="0">
              <a:solidFill>
                <a:srgbClr val="3333FF"/>
              </a:solidFill>
              <a:latin typeface="Bookman Old Style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3333FF"/>
              </a:solidFill>
              <a:latin typeface="Bookman Old Style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2875" y="1571625"/>
            <a:ext cx="4572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lang="ru-RU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261430072"/>
              </p:ext>
            </p:extLst>
          </p:nvPr>
        </p:nvGraphicFramePr>
        <p:xfrm>
          <a:off x="-1" y="4077072"/>
          <a:ext cx="9122267" cy="276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968851263"/>
              </p:ext>
            </p:extLst>
          </p:nvPr>
        </p:nvGraphicFramePr>
        <p:xfrm>
          <a:off x="142875" y="1556025"/>
          <a:ext cx="9048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4962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1"/>
          <p:cNvSpPr/>
          <p:nvPr/>
        </p:nvSpPr>
        <p:spPr>
          <a:xfrm>
            <a:off x="40323" y="66198"/>
            <a:ext cx="8996173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6600CC"/>
                </a:solidFill>
                <a:cs typeface="Arial" charset="0"/>
              </a:rPr>
              <a:t>Показатели работы ГБУЗ РБ БСМП </a:t>
            </a:r>
            <a:r>
              <a:rPr lang="ru-RU" sz="2200" b="1" dirty="0" err="1">
                <a:solidFill>
                  <a:srgbClr val="6600CC"/>
                </a:solidFill>
                <a:cs typeface="Arial" charset="0"/>
              </a:rPr>
              <a:t>Г.Уфы</a:t>
            </a:r>
            <a:r>
              <a:rPr lang="ru-RU" sz="2200" b="1" dirty="0">
                <a:solidFill>
                  <a:srgbClr val="6600CC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985504696"/>
              </p:ext>
            </p:extLst>
          </p:nvPr>
        </p:nvGraphicFramePr>
        <p:xfrm>
          <a:off x="-324544" y="4005064"/>
          <a:ext cx="4819709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805994053"/>
              </p:ext>
            </p:extLst>
          </p:nvPr>
        </p:nvGraphicFramePr>
        <p:xfrm>
          <a:off x="4495691" y="3717032"/>
          <a:ext cx="4675693" cy="342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189578908"/>
              </p:ext>
            </p:extLst>
          </p:nvPr>
        </p:nvGraphicFramePr>
        <p:xfrm>
          <a:off x="5724128" y="250030"/>
          <a:ext cx="3443818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619736304"/>
              </p:ext>
            </p:extLst>
          </p:nvPr>
        </p:nvGraphicFramePr>
        <p:xfrm>
          <a:off x="-396552" y="620688"/>
          <a:ext cx="57606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72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sz="2400" b="1" dirty="0">
                <a:solidFill>
                  <a:srgbClr val="0000CC"/>
                </a:solidFill>
                <a:latin typeface="Bookman Old Style" pitchFamily="18" charset="0"/>
              </a:rPr>
              <a:t>Оперативные вмешательства </a:t>
            </a:r>
            <a:br>
              <a:rPr lang="ru-RU" sz="2400" b="1" dirty="0">
                <a:solidFill>
                  <a:srgbClr val="0000CC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Bookman Old Style" pitchFamily="18" charset="0"/>
              </a:rPr>
              <a:t>в ГБУЗ РБ БСМП г. </a:t>
            </a:r>
            <a:r>
              <a:rPr lang="ru-RU" sz="2400" b="1" dirty="0" smtClean="0">
                <a:solidFill>
                  <a:srgbClr val="0000CC"/>
                </a:solidFill>
                <a:latin typeface="Bookman Old Style" pitchFamily="18" charset="0"/>
              </a:rPr>
              <a:t>Уфа </a:t>
            </a:r>
            <a:r>
              <a:rPr lang="ru-RU" sz="2400" b="1" dirty="0">
                <a:solidFill>
                  <a:srgbClr val="0000CC"/>
                </a:solidFill>
                <a:latin typeface="Bookman Old Style" pitchFamily="18" charset="0"/>
              </a:rPr>
              <a:t>за </a:t>
            </a:r>
            <a:r>
              <a:rPr lang="ru-RU" sz="2400" b="1" dirty="0" smtClean="0">
                <a:solidFill>
                  <a:srgbClr val="0000CC"/>
                </a:solidFill>
                <a:latin typeface="Bookman Old Style" pitchFamily="18" charset="0"/>
              </a:rPr>
              <a:t>6 месяцев 2016-2017гг</a:t>
            </a:r>
            <a:r>
              <a:rPr lang="ru-RU" sz="2400" b="1" dirty="0">
                <a:solidFill>
                  <a:srgbClr val="0000CC"/>
                </a:solidFill>
                <a:latin typeface="Bookman Old Style" pitchFamily="18" charset="0"/>
              </a:rPr>
              <a:t>.</a:t>
            </a:r>
            <a:endParaRPr lang="ru-RU" sz="2400" dirty="0">
              <a:solidFill>
                <a:srgbClr val="0000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968411944"/>
              </p:ext>
            </p:extLst>
          </p:nvPr>
        </p:nvGraphicFramePr>
        <p:xfrm>
          <a:off x="2051720" y="836712"/>
          <a:ext cx="756084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46576870"/>
              </p:ext>
            </p:extLst>
          </p:nvPr>
        </p:nvGraphicFramePr>
        <p:xfrm>
          <a:off x="2051720" y="3789363"/>
          <a:ext cx="7560840" cy="303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 8"/>
          <p:cNvSpPr/>
          <p:nvPr/>
        </p:nvSpPr>
        <p:spPr>
          <a:xfrm rot="21290045">
            <a:off x="39688" y="1020763"/>
            <a:ext cx="2536825" cy="117951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Количество операций</a:t>
            </a:r>
          </a:p>
        </p:txBody>
      </p:sp>
      <p:sp>
        <p:nvSpPr>
          <p:cNvPr id="10" name="Овал 9"/>
          <p:cNvSpPr/>
          <p:nvPr/>
        </p:nvSpPr>
        <p:spPr>
          <a:xfrm rot="21290045">
            <a:off x="0" y="5300663"/>
            <a:ext cx="2635250" cy="1289050"/>
          </a:xfrm>
          <a:prstGeom prst="ellipse">
            <a:avLst/>
          </a:prstGeom>
          <a:solidFill>
            <a:srgbClr val="0000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cs typeface="Arial" charset="0"/>
              </a:rPr>
              <a:t>Количество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cs typeface="Arial" charset="0"/>
              </a:rPr>
              <a:t>оперированных больных</a:t>
            </a:r>
          </a:p>
        </p:txBody>
      </p:sp>
      <p:sp>
        <p:nvSpPr>
          <p:cNvPr id="11" name="Скругленная прямоугольная выноска 15"/>
          <p:cNvSpPr>
            <a:spLocks noChangeArrowheads="1"/>
          </p:cNvSpPr>
          <p:nvPr/>
        </p:nvSpPr>
        <p:spPr bwMode="auto">
          <a:xfrm>
            <a:off x="77574" y="2312088"/>
            <a:ext cx="2766234" cy="2664296"/>
          </a:xfrm>
          <a:prstGeom prst="wedgeRoundRectCallout">
            <a:avLst>
              <a:gd name="adj1" fmla="val 27576"/>
              <a:gd name="adj2" fmla="val 71677"/>
              <a:gd name="adj3" fmla="val 16667"/>
            </a:avLst>
          </a:prstGeom>
          <a:solidFill>
            <a:srgbClr val="00B050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Количество операций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на одного 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оперированного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</a:rPr>
              <a:t>больного</a:t>
            </a: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: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6 мес.2016 г.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– 1,2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 6 мес.20167г.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– 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1,2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Овальная выноска 18"/>
          <p:cNvSpPr>
            <a:spLocks noChangeArrowheads="1"/>
          </p:cNvSpPr>
          <p:nvPr/>
        </p:nvSpPr>
        <p:spPr bwMode="auto">
          <a:xfrm>
            <a:off x="3958010" y="3022052"/>
            <a:ext cx="1138237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Calibri" pitchFamily="34" charset="0"/>
              </a:rPr>
              <a:t>+ </a:t>
            </a:r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3,2%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Овальная выноска 18"/>
          <p:cNvSpPr>
            <a:spLocks noChangeArrowheads="1"/>
          </p:cNvSpPr>
          <p:nvPr/>
        </p:nvSpPr>
        <p:spPr bwMode="auto">
          <a:xfrm>
            <a:off x="5758918" y="3086976"/>
            <a:ext cx="1656184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+ в 1,1раза  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Овальная выноска 18"/>
          <p:cNvSpPr>
            <a:spLocks noChangeArrowheads="1"/>
          </p:cNvSpPr>
          <p:nvPr/>
        </p:nvSpPr>
        <p:spPr bwMode="auto">
          <a:xfrm>
            <a:off x="7900923" y="3101183"/>
            <a:ext cx="1243077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Calibri" pitchFamily="34" charset="0"/>
              </a:rPr>
              <a:t>+ </a:t>
            </a:r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1,0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Овальная выноска 10"/>
          <p:cNvSpPr>
            <a:spLocks noChangeArrowheads="1"/>
          </p:cNvSpPr>
          <p:nvPr/>
        </p:nvSpPr>
        <p:spPr bwMode="auto">
          <a:xfrm>
            <a:off x="3958010" y="6049170"/>
            <a:ext cx="1003300" cy="287337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+1,8%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4" name="Овальная выноска 10"/>
          <p:cNvSpPr>
            <a:spLocks noChangeArrowheads="1"/>
          </p:cNvSpPr>
          <p:nvPr/>
        </p:nvSpPr>
        <p:spPr bwMode="auto">
          <a:xfrm>
            <a:off x="5754059" y="6069975"/>
            <a:ext cx="1800200" cy="289144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+в 1,1 раза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5" name="Овальная выноска 10"/>
          <p:cNvSpPr>
            <a:spLocks noChangeArrowheads="1"/>
          </p:cNvSpPr>
          <p:nvPr/>
        </p:nvSpPr>
        <p:spPr bwMode="auto">
          <a:xfrm>
            <a:off x="7807018" y="6049170"/>
            <a:ext cx="1261353" cy="287337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+1,0%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2392851"/>
              </p:ext>
            </p:extLst>
          </p:nvPr>
        </p:nvGraphicFramePr>
        <p:xfrm>
          <a:off x="285750" y="1196975"/>
          <a:ext cx="8568000" cy="5662320"/>
        </p:xfrm>
        <a:graphic>
          <a:graphicData uri="http://schemas.openxmlformats.org/drawingml/2006/table">
            <a:tbl>
              <a:tblPr/>
              <a:tblGrid>
                <a:gridCol w="4824000"/>
                <a:gridCol w="1872000"/>
                <a:gridCol w="1872000"/>
              </a:tblGrid>
              <a:tr h="549028"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Всего исследований и процедур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мес.2016г.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мес.2017г.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6096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Эндоскопические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5 904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9294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Рентгендиагностические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44 445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46 315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</a:tr>
              <a:tr h="796096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Лабораторные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925 229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938 673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  <a:tr h="796096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Функциональные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28 372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30 824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9294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Ультразвуковые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27 457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29 434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F9F8"/>
                    </a:solidFill>
                  </a:tcPr>
                </a:tc>
              </a:tr>
              <a:tr h="796096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Физиотерапевтические процедуры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84 953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85 335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</a:tr>
            </a:tbl>
          </a:graphicData>
        </a:graphic>
      </p:graphicFrame>
      <p:sp>
        <p:nvSpPr>
          <p:cNvPr id="2" name="Шестиугольник 1"/>
          <p:cNvSpPr/>
          <p:nvPr/>
        </p:nvSpPr>
        <p:spPr>
          <a:xfrm>
            <a:off x="424285" y="182890"/>
            <a:ext cx="8507288" cy="864096"/>
          </a:xfrm>
          <a:prstGeom prst="hexagon">
            <a:avLst/>
          </a:prstGeom>
          <a:gradFill flip="none" rotWithShape="1">
            <a:gsLst>
              <a:gs pos="88000">
                <a:srgbClr val="66FFFF"/>
              </a:gs>
              <a:gs pos="13000">
                <a:srgbClr val="00CCFF"/>
              </a:gs>
              <a:gs pos="76000">
                <a:srgbClr val="0087E6"/>
              </a:gs>
              <a:gs pos="29000">
                <a:srgbClr val="3333F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  <a:latin typeface="Bookman Old Style" pitchFamily="18" charset="0"/>
              </a:rPr>
              <a:t>Работа </a:t>
            </a:r>
            <a:r>
              <a:rPr lang="ru-RU" sz="2800" b="1" dirty="0" err="1">
                <a:solidFill>
                  <a:schemeClr val="bg1"/>
                </a:solidFill>
                <a:latin typeface="Bookman Old Style" pitchFamily="18" charset="0"/>
              </a:rPr>
              <a:t>параклинических</a:t>
            </a:r>
            <a:r>
              <a:rPr lang="ru-RU" sz="2800" b="1" dirty="0">
                <a:solidFill>
                  <a:schemeClr val="bg1"/>
                </a:solidFill>
                <a:latin typeface="Bookman Old Style" pitchFamily="18" charset="0"/>
              </a:rPr>
              <a:t> подразделений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3556222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/>
          </p:cNvSpPr>
          <p:nvPr>
            <p:ph type="title"/>
          </p:nvPr>
        </p:nvSpPr>
        <p:spPr>
          <a:xfrm>
            <a:off x="-9879" y="692696"/>
            <a:ext cx="9144000" cy="559793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Основные целевые показатели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реализации «дорожной карты»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в ГБУЗ РБ БСМП г. Уфа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за 6 мес. 2017 г.</a:t>
            </a:r>
          </a:p>
        </p:txBody>
      </p:sp>
      <p:graphicFrame>
        <p:nvGraphicFramePr>
          <p:cNvPr id="89407" name="Group 3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3095487"/>
              </p:ext>
            </p:extLst>
          </p:nvPr>
        </p:nvGraphicFramePr>
        <p:xfrm>
          <a:off x="323528" y="1988840"/>
          <a:ext cx="8460000" cy="4644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42358"/>
                <a:gridCol w="1658821"/>
                <a:gridCol w="1658821"/>
              </a:tblGrid>
              <a:tr h="75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Целевой  показатель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Критерии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БСМП</a:t>
                      </a: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68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Число дней работы койки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170</a:t>
                      </a: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155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28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Средняя длительность лечения, дни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9,2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62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Оперативная активность, %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62,4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65,1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285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Внутрибольничная летальность, %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</a:rPr>
                        <a:t>1,7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gradFill flip="none" rotWithShape="1">
                      <a:gsLst>
                        <a:gs pos="0">
                          <a:srgbClr val="4DFF15">
                            <a:tint val="66000"/>
                            <a:satMod val="160000"/>
                          </a:srgbClr>
                        </a:gs>
                        <a:gs pos="50000">
                          <a:srgbClr val="4DFF15">
                            <a:tint val="44500"/>
                            <a:satMod val="160000"/>
                          </a:srgbClr>
                        </a:gs>
                        <a:gs pos="100000">
                          <a:srgbClr val="4DFF15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186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285728"/>
            <a:ext cx="7500990" cy="771524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Контроль качества медицинской деятельности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(субъективная оценка)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785926"/>
            <a:ext cx="2000264" cy="57150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rgbClr val="007635"/>
                </a:solidFill>
              </a:rPr>
              <a:t>анкетирование</a:t>
            </a:r>
            <a:endParaRPr lang="ru-RU" b="1" cap="all" dirty="0">
              <a:solidFill>
                <a:srgbClr val="007635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1643050"/>
            <a:ext cx="1857388" cy="785818"/>
          </a:xfrm>
          <a:prstGeom prst="roundRect">
            <a:avLst/>
          </a:prstGeom>
          <a:noFill/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rgbClr val="7030A0"/>
                </a:solidFill>
              </a:rPr>
              <a:t>Обращения   граждан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2582449" y="-167906"/>
            <a:ext cx="728674" cy="3178991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261373" y="332159"/>
            <a:ext cx="585798" cy="2035983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286248" y="2786058"/>
            <a:ext cx="178595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Письменные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5572140"/>
            <a:ext cx="2857520" cy="1142984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Письменное обращение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 администрации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 вышестоящим организациям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5786454"/>
            <a:ext cx="2214578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Обращение в книге отзывов и предложений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00958" y="2714620"/>
            <a:ext cx="1285884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Устные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43636" y="4071942"/>
            <a:ext cx="2571768" cy="142876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 личном обращении к руководителям органов </a:t>
            </a:r>
            <a:r>
              <a:rPr lang="ru-RU" b="1" dirty="0" err="1" smtClean="0">
                <a:solidFill>
                  <a:srgbClr val="7030A0"/>
                </a:solidFill>
              </a:rPr>
              <a:t>гос</a:t>
            </a:r>
            <a:r>
              <a:rPr lang="ru-RU" b="1" dirty="0" smtClean="0">
                <a:solidFill>
                  <a:srgbClr val="7030A0"/>
                </a:solidFill>
              </a:rPr>
              <a:t>. власти и организаций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794" y="3071810"/>
            <a:ext cx="2143140" cy="92869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5C2A"/>
                </a:solidFill>
              </a:rPr>
              <a:t>Прямое</a:t>
            </a:r>
          </a:p>
          <a:p>
            <a:pPr algn="ctr"/>
            <a:r>
              <a:rPr lang="ru-RU" b="1" dirty="0" smtClean="0">
                <a:solidFill>
                  <a:srgbClr val="005C2A"/>
                </a:solidFill>
              </a:rPr>
              <a:t>непосредственное анкетирование</a:t>
            </a:r>
            <a:endParaRPr lang="ru-RU" b="1" dirty="0">
              <a:solidFill>
                <a:srgbClr val="005C2A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4286256"/>
            <a:ext cx="2500330" cy="85725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7635"/>
                </a:solidFill>
              </a:rPr>
              <a:t>Дистанционное</a:t>
            </a:r>
          </a:p>
          <a:p>
            <a:pPr algn="ctr"/>
            <a:r>
              <a:rPr lang="ru-RU" b="1" dirty="0" smtClean="0">
                <a:solidFill>
                  <a:srgbClr val="007635"/>
                </a:solidFill>
              </a:rPr>
              <a:t>с использованием интернет технологий</a:t>
            </a:r>
          </a:p>
        </p:txBody>
      </p:sp>
      <p:cxnSp>
        <p:nvCxnSpPr>
          <p:cNvPr id="22" name="Прямая со стрелкой 21"/>
          <p:cNvCxnSpPr>
            <a:stCxn id="5" idx="2"/>
            <a:endCxn id="15" idx="0"/>
          </p:cNvCxnSpPr>
          <p:nvPr/>
        </p:nvCxnSpPr>
        <p:spPr>
          <a:xfrm rot="16200000" flipH="1">
            <a:off x="1821637" y="1893083"/>
            <a:ext cx="714380" cy="1643074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  <a:endCxn id="16" idx="0"/>
          </p:cNvCxnSpPr>
          <p:nvPr/>
        </p:nvCxnSpPr>
        <p:spPr>
          <a:xfrm rot="16200000" flipH="1">
            <a:off x="446455" y="3268264"/>
            <a:ext cx="1928826" cy="107157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1"/>
            <a:endCxn id="9" idx="0"/>
          </p:cNvCxnSpPr>
          <p:nvPr/>
        </p:nvCxnSpPr>
        <p:spPr>
          <a:xfrm rot="10800000" flipV="1">
            <a:off x="5179224" y="2035958"/>
            <a:ext cx="464347" cy="750099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3"/>
            <a:endCxn id="13" idx="0"/>
          </p:cNvCxnSpPr>
          <p:nvPr/>
        </p:nvCxnSpPr>
        <p:spPr>
          <a:xfrm>
            <a:off x="7500958" y="2035959"/>
            <a:ext cx="642942" cy="678661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  <a:endCxn id="14" idx="0"/>
          </p:cNvCxnSpPr>
          <p:nvPr/>
        </p:nvCxnSpPr>
        <p:spPr>
          <a:xfrm rot="5400000">
            <a:off x="7565249" y="3493291"/>
            <a:ext cx="442922" cy="714380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2"/>
            <a:endCxn id="12" idx="1"/>
          </p:cNvCxnSpPr>
          <p:nvPr/>
        </p:nvCxnSpPr>
        <p:spPr>
          <a:xfrm rot="16200000" flipH="1">
            <a:off x="4425550" y="4454130"/>
            <a:ext cx="2543196" cy="1035851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2"/>
            <a:endCxn id="11" idx="3"/>
          </p:cNvCxnSpPr>
          <p:nvPr/>
        </p:nvCxnSpPr>
        <p:spPr>
          <a:xfrm rot="5400000">
            <a:off x="3546868" y="4511277"/>
            <a:ext cx="2443174" cy="821537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88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6444160"/>
              </p:ext>
            </p:extLst>
          </p:nvPr>
        </p:nvGraphicFramePr>
        <p:xfrm>
          <a:off x="251520" y="188640"/>
          <a:ext cx="8604000" cy="66353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9546"/>
                <a:gridCol w="4274454"/>
              </a:tblGrid>
              <a:tr h="5950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/>
                        <a:t>РЕЗУЛЬТАТЫ АНКЕТИРОВАНИЯ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0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baseline="0" dirty="0" smtClean="0"/>
                        <a:t>полугодие 2016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baseline="0" dirty="0" smtClean="0"/>
                        <a:t>полугодие 2017 г. 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0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295 -  опрошенных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320 – опрошенных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78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88,81% - удовлетворенных</a:t>
                      </a:r>
                    </a:p>
                    <a:p>
                      <a:r>
                        <a:rPr lang="ru-RU" sz="2000" b="1" dirty="0" smtClean="0"/>
                        <a:t>качеством предоставления медицинских услуг в БСМП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91,33% - удовлетворенных</a:t>
                      </a:r>
                    </a:p>
                    <a:p>
                      <a:r>
                        <a:rPr lang="ru-RU" sz="2000" b="1" dirty="0" smtClean="0"/>
                        <a:t>качеством предоставления медицинских услуг в БСМП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Основные недостатки </a:t>
                      </a:r>
                    </a:p>
                    <a:p>
                      <a:pPr algn="ctr"/>
                      <a:r>
                        <a:rPr lang="ru-RU" sz="2000" b="1" dirty="0" smtClean="0"/>
                        <a:t>(время ожидания госпитализации в ПДО более 2 часов)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Терапия, ОМР, неврология, НСО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Гинекология,</a:t>
                      </a:r>
                      <a:r>
                        <a:rPr lang="ru-RU" sz="2000" b="1" baseline="0" dirty="0" smtClean="0"/>
                        <a:t> ДЛОР, ДХО, Кардиология, Терапия, Травматология, Урология, Педиатрия, Неврологическое (ОНМК), Сосудистая хирургия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Разнообразить и</a:t>
                      </a:r>
                      <a:r>
                        <a:rPr lang="ru-RU" sz="2000" b="1" dirty="0" smtClean="0"/>
                        <a:t> улучшить качество приготовления пищи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5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доля пациентов, удовлетворенных питанием в медицинской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организации – </a:t>
                      </a:r>
                      <a:r>
                        <a:rPr lang="ru-RU" sz="2000" b="1" u="sng" dirty="0" smtClean="0"/>
                        <a:t>72,88%</a:t>
                      </a:r>
                      <a:endParaRPr lang="ru-RU" sz="20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доля пациентов, удовлетворенных питанием в медицинской организации – </a:t>
                      </a:r>
                      <a:r>
                        <a:rPr lang="ru-RU" sz="2000" b="1" u="sng" dirty="0" smtClean="0"/>
                        <a:t>59,37%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0417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6968</TotalTime>
  <Words>596</Words>
  <Application>Microsoft Office PowerPoint</Application>
  <PresentationFormat>Экран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Объёмы оказания медицинской помощи  в ГБУЗ РБ БСМП г. Уфа за 6 мес. 2016 – 2017 гг.</vt:lpstr>
      <vt:lpstr>Слайд 3</vt:lpstr>
      <vt:lpstr>Слайд 4</vt:lpstr>
      <vt:lpstr>Оперативные вмешательства  в ГБУЗ РБ БСМП г. Уфа за 6 месяцев 2016-2017гг.</vt:lpstr>
      <vt:lpstr>Слайд 6</vt:lpstr>
      <vt:lpstr>Основные целевые показатели  реализации «дорожной карты»  в ГБУЗ РБ БСМП г. Уфа  за 6 мес. 2017 г.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Статистик</cp:lastModifiedBy>
  <cp:revision>1542</cp:revision>
  <cp:lastPrinted>2017-05-02T07:52:24Z</cp:lastPrinted>
  <dcterms:modified xsi:type="dcterms:W3CDTF">2017-09-14T10:04:34Z</dcterms:modified>
</cp:coreProperties>
</file>