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1" r:id="rId3"/>
    <p:sldId id="269" r:id="rId4"/>
    <p:sldId id="283" r:id="rId5"/>
    <p:sldId id="270" r:id="rId6"/>
    <p:sldId id="282" r:id="rId7"/>
    <p:sldId id="272" r:id="rId8"/>
    <p:sldId id="264" r:id="rId9"/>
    <p:sldId id="266" r:id="rId10"/>
    <p:sldId id="284" r:id="rId11"/>
    <p:sldId id="280" r:id="rId12"/>
    <p:sldId id="281" r:id="rId13"/>
    <p:sldId id="258" r:id="rId14"/>
    <p:sldId id="265" r:id="rId15"/>
    <p:sldId id="260" r:id="rId16"/>
    <p:sldId id="268" r:id="rId17"/>
    <p:sldId id="276" r:id="rId18"/>
    <p:sldId id="274" r:id="rId19"/>
    <p:sldId id="277" r:id="rId20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34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A247106-6EF4-400D-8BEE-898A8824E98C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90D1386-9AF6-4651-8FE2-FACBDE463C94}">
      <dgm:prSet custT="1"/>
      <dgm:spPr/>
      <dgm:t>
        <a:bodyPr/>
        <a:lstStyle/>
        <a:p>
          <a:pPr rtl="0">
            <a:lnSpc>
              <a:spcPct val="100000"/>
            </a:lnSpc>
          </a:pPr>
          <a:r>
            <a:rPr lang="ru-RU" sz="2000" dirty="0" smtClean="0"/>
            <a:t>Несвоевременная </a:t>
          </a:r>
          <a:r>
            <a:rPr lang="ru-RU" sz="2000" dirty="0" smtClean="0"/>
            <a:t>диагностика этой патологии</a:t>
          </a:r>
          <a:endParaRPr lang="ru-RU" sz="2000" dirty="0"/>
        </a:p>
      </dgm:t>
    </dgm:pt>
    <dgm:pt modelId="{D0589F33-D4A7-4318-9A82-F1A6A8F3951C}" type="parTrans" cxnId="{E62F8B3C-BB2A-4CDD-8653-9FB1958797DF}">
      <dgm:prSet/>
      <dgm:spPr/>
      <dgm:t>
        <a:bodyPr/>
        <a:lstStyle/>
        <a:p>
          <a:endParaRPr lang="ru-RU"/>
        </a:p>
      </dgm:t>
    </dgm:pt>
    <dgm:pt modelId="{DCFF4E0F-E7CA-4F6B-8A62-FDED49D3205D}" type="sibTrans" cxnId="{E62F8B3C-BB2A-4CDD-8653-9FB1958797DF}">
      <dgm:prSet/>
      <dgm:spPr/>
      <dgm:t>
        <a:bodyPr/>
        <a:lstStyle/>
        <a:p>
          <a:endParaRPr lang="ru-RU"/>
        </a:p>
      </dgm:t>
    </dgm:pt>
    <dgm:pt modelId="{9CF59ECD-6DF4-4CF4-A4B0-7523CCD57D5D}">
      <dgm:prSet custT="1"/>
      <dgm:spPr/>
      <dgm:t>
        <a:bodyPr/>
        <a:lstStyle/>
        <a:p>
          <a:pPr rtl="0"/>
          <a:r>
            <a:rPr lang="ru-RU" sz="2000" dirty="0" smtClean="0"/>
            <a:t>Длительное консервативное лечение</a:t>
          </a:r>
          <a:endParaRPr lang="ru-RU" sz="2000" dirty="0"/>
        </a:p>
      </dgm:t>
    </dgm:pt>
    <dgm:pt modelId="{0545C347-46CC-47B4-8297-DEB7FD898560}" type="parTrans" cxnId="{27FE9F65-B782-4A49-B6C9-BDF8737D9850}">
      <dgm:prSet/>
      <dgm:spPr/>
      <dgm:t>
        <a:bodyPr/>
        <a:lstStyle/>
        <a:p>
          <a:endParaRPr lang="ru-RU"/>
        </a:p>
      </dgm:t>
    </dgm:pt>
    <dgm:pt modelId="{BDEDD1F3-2817-4ADD-94A0-F9B5EECAF58C}" type="sibTrans" cxnId="{27FE9F65-B782-4A49-B6C9-BDF8737D9850}">
      <dgm:prSet/>
      <dgm:spPr/>
      <dgm:t>
        <a:bodyPr/>
        <a:lstStyle/>
        <a:p>
          <a:endParaRPr lang="ru-RU"/>
        </a:p>
      </dgm:t>
    </dgm:pt>
    <dgm:pt modelId="{6474EF09-7675-4F7A-99C1-286A122CEAE7}">
      <dgm:prSet custT="1"/>
      <dgm:spPr/>
      <dgm:t>
        <a:bodyPr/>
        <a:lstStyle/>
        <a:p>
          <a:pPr rtl="0"/>
          <a:r>
            <a:rPr lang="ru-RU" sz="2000" dirty="0" smtClean="0"/>
            <a:t>Развитие </a:t>
          </a:r>
          <a:r>
            <a:rPr lang="ru-RU" sz="2000" dirty="0" err="1" smtClean="0"/>
            <a:t>необрати</a:t>
          </a:r>
          <a:endParaRPr lang="ru-RU" sz="2000" dirty="0" smtClean="0"/>
        </a:p>
        <a:p>
          <a:pPr rtl="0"/>
          <a:r>
            <a:rPr lang="ru-RU" sz="2000" dirty="0" err="1" smtClean="0"/>
            <a:t>мых</a:t>
          </a:r>
          <a:r>
            <a:rPr lang="ru-RU" sz="2000" dirty="0" smtClean="0"/>
            <a:t> </a:t>
          </a:r>
          <a:r>
            <a:rPr lang="ru-RU" sz="2000" dirty="0" smtClean="0"/>
            <a:t>изменений в </a:t>
          </a:r>
          <a:r>
            <a:rPr lang="ru-RU" sz="2000" dirty="0" err="1" smtClean="0"/>
            <a:t>дуоденопанкреа-тобилиарной</a:t>
          </a:r>
          <a:r>
            <a:rPr lang="ru-RU" sz="2000" dirty="0" smtClean="0"/>
            <a:t> системе</a:t>
          </a:r>
          <a:endParaRPr lang="ru-RU" sz="2000" dirty="0"/>
        </a:p>
      </dgm:t>
    </dgm:pt>
    <dgm:pt modelId="{93A41F8E-2AC6-4DE3-949B-F5A15FB8A229}" type="parTrans" cxnId="{F3F49C7A-DF3A-4FD4-934B-F3F7A0828FB7}">
      <dgm:prSet/>
      <dgm:spPr/>
      <dgm:t>
        <a:bodyPr/>
        <a:lstStyle/>
        <a:p>
          <a:endParaRPr lang="ru-RU"/>
        </a:p>
      </dgm:t>
    </dgm:pt>
    <dgm:pt modelId="{F41620D4-77F6-456F-B1BD-B035AC7AD9C4}" type="sibTrans" cxnId="{F3F49C7A-DF3A-4FD4-934B-F3F7A0828FB7}">
      <dgm:prSet/>
      <dgm:spPr/>
      <dgm:t>
        <a:bodyPr/>
        <a:lstStyle/>
        <a:p>
          <a:endParaRPr lang="ru-RU"/>
        </a:p>
      </dgm:t>
    </dgm:pt>
    <dgm:pt modelId="{CF709983-8622-4BA0-91C3-AB1E71AD8347}">
      <dgm:prSet custT="1"/>
      <dgm:spPr/>
      <dgm:t>
        <a:bodyPr/>
        <a:lstStyle/>
        <a:p>
          <a:pPr rtl="0"/>
          <a:r>
            <a:rPr lang="ru-RU" sz="2400" dirty="0" err="1" smtClean="0"/>
            <a:t>Ухудше</a:t>
          </a:r>
          <a:endParaRPr lang="ru-RU" sz="2400" dirty="0" smtClean="0"/>
        </a:p>
        <a:p>
          <a:pPr rtl="0"/>
          <a:r>
            <a:rPr lang="ru-RU" sz="2400" dirty="0" err="1" smtClean="0"/>
            <a:t>ние</a:t>
          </a:r>
          <a:r>
            <a:rPr lang="ru-RU" sz="2400" dirty="0" smtClean="0"/>
            <a:t> </a:t>
          </a:r>
          <a:r>
            <a:rPr lang="ru-RU" sz="2400" dirty="0" smtClean="0"/>
            <a:t>результатов лечения основного заболевания (АМК)</a:t>
          </a:r>
          <a:endParaRPr lang="ru-RU" sz="2400" dirty="0"/>
        </a:p>
      </dgm:t>
    </dgm:pt>
    <dgm:pt modelId="{8EA46410-CA52-434C-AC02-9D71C28AC0F2}" type="parTrans" cxnId="{ED8F1783-8AC3-4424-BE5D-203C4DEE00E2}">
      <dgm:prSet/>
      <dgm:spPr/>
      <dgm:t>
        <a:bodyPr/>
        <a:lstStyle/>
        <a:p>
          <a:endParaRPr lang="ru-RU"/>
        </a:p>
      </dgm:t>
    </dgm:pt>
    <dgm:pt modelId="{CAB9544E-855D-4CFE-9961-498A8082F9D7}" type="sibTrans" cxnId="{ED8F1783-8AC3-4424-BE5D-203C4DEE00E2}">
      <dgm:prSet/>
      <dgm:spPr/>
      <dgm:t>
        <a:bodyPr/>
        <a:lstStyle/>
        <a:p>
          <a:endParaRPr lang="ru-RU"/>
        </a:p>
      </dgm:t>
    </dgm:pt>
    <dgm:pt modelId="{30DBCAF5-0272-47F8-A746-9996F4EAA5D8}" type="pres">
      <dgm:prSet presAssocID="{9A247106-6EF4-400D-8BEE-898A8824E98C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B455784-6457-4DF0-814E-5B8DD9451DD3}" type="pres">
      <dgm:prSet presAssocID="{290D1386-9AF6-4651-8FE2-FACBDE463C94}" presName="node" presStyleLbl="node1" presStyleIdx="0" presStyleCnt="4" custScaleX="126506" custScaleY="87397" custLinFactY="-79192" custLinFactNeighborX="23833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56A56E-096A-4D7B-B1A8-69AEEC45EE85}" type="pres">
      <dgm:prSet presAssocID="{DCFF4E0F-E7CA-4F6B-8A62-FDED49D3205D}" presName="sibTrans" presStyleLbl="sibTrans2D1" presStyleIdx="0" presStyleCnt="3"/>
      <dgm:spPr/>
      <dgm:t>
        <a:bodyPr/>
        <a:lstStyle/>
        <a:p>
          <a:endParaRPr lang="ru-RU"/>
        </a:p>
      </dgm:t>
    </dgm:pt>
    <dgm:pt modelId="{51106720-62C2-4321-95D6-0F93FE02445F}" type="pres">
      <dgm:prSet presAssocID="{DCFF4E0F-E7CA-4F6B-8A62-FDED49D3205D}" presName="connectorText" presStyleLbl="sibTrans2D1" presStyleIdx="0" presStyleCnt="3"/>
      <dgm:spPr/>
      <dgm:t>
        <a:bodyPr/>
        <a:lstStyle/>
        <a:p>
          <a:endParaRPr lang="ru-RU"/>
        </a:p>
      </dgm:t>
    </dgm:pt>
    <dgm:pt modelId="{04C50F41-BF43-4D85-BEFB-81B0E2EDEB22}" type="pres">
      <dgm:prSet presAssocID="{9CF59ECD-6DF4-4CF4-A4B0-7523CCD57D5D}" presName="node" presStyleLbl="node1" presStyleIdx="1" presStyleCnt="4" custScaleX="140942" custScaleY="110302" custLinFactNeighborX="15379" custLinFactNeighborY="-8564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C1B827-9DAC-4B0B-A863-3B7033B5A7DC}" type="pres">
      <dgm:prSet presAssocID="{BDEDD1F3-2817-4ADD-94A0-F9B5EECAF58C}" presName="sibTrans" presStyleLbl="sibTrans2D1" presStyleIdx="1" presStyleCnt="3"/>
      <dgm:spPr/>
      <dgm:t>
        <a:bodyPr/>
        <a:lstStyle/>
        <a:p>
          <a:endParaRPr lang="ru-RU"/>
        </a:p>
      </dgm:t>
    </dgm:pt>
    <dgm:pt modelId="{B82FD90C-82B4-4298-B68B-43D010BCE693}" type="pres">
      <dgm:prSet presAssocID="{BDEDD1F3-2817-4ADD-94A0-F9B5EECAF58C}" presName="connectorText" presStyleLbl="sibTrans2D1" presStyleIdx="1" presStyleCnt="3"/>
      <dgm:spPr/>
      <dgm:t>
        <a:bodyPr/>
        <a:lstStyle/>
        <a:p>
          <a:endParaRPr lang="ru-RU"/>
        </a:p>
      </dgm:t>
    </dgm:pt>
    <dgm:pt modelId="{042DA5F2-4053-4462-A65B-DFB6D0439FBB}" type="pres">
      <dgm:prSet presAssocID="{6474EF09-7675-4F7A-99C1-286A122CEAE7}" presName="node" presStyleLbl="node1" presStyleIdx="2" presStyleCnt="4" custScaleX="137183" custScaleY="146526" custLinFactNeighborX="28370" custLinFactNeighborY="-1238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3027D9-3869-4B81-BA29-7F6050FA52BC}" type="pres">
      <dgm:prSet presAssocID="{F41620D4-77F6-456F-B1BD-B035AC7AD9C4}" presName="sibTrans" presStyleLbl="sibTrans2D1" presStyleIdx="2" presStyleCnt="3"/>
      <dgm:spPr/>
      <dgm:t>
        <a:bodyPr/>
        <a:lstStyle/>
        <a:p>
          <a:endParaRPr lang="ru-RU"/>
        </a:p>
      </dgm:t>
    </dgm:pt>
    <dgm:pt modelId="{37373B1B-F886-4B4B-A2EE-379AE5B09A7D}" type="pres">
      <dgm:prSet presAssocID="{F41620D4-77F6-456F-B1BD-B035AC7AD9C4}" presName="connectorText" presStyleLbl="sibTrans2D1" presStyleIdx="2" presStyleCnt="3"/>
      <dgm:spPr/>
      <dgm:t>
        <a:bodyPr/>
        <a:lstStyle/>
        <a:p>
          <a:endParaRPr lang="ru-RU"/>
        </a:p>
      </dgm:t>
    </dgm:pt>
    <dgm:pt modelId="{04C25F09-0486-4A8D-AD99-261B4DFB080E}" type="pres">
      <dgm:prSet presAssocID="{CF709983-8622-4BA0-91C3-AB1E71AD8347}" presName="node" presStyleLbl="node1" presStyleIdx="3" presStyleCnt="4" custScaleX="139805" custScaleY="198380" custLinFactNeighborX="1742" custLinFactNeighborY="3593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D8F1783-8AC3-4424-BE5D-203C4DEE00E2}" srcId="{9A247106-6EF4-400D-8BEE-898A8824E98C}" destId="{CF709983-8622-4BA0-91C3-AB1E71AD8347}" srcOrd="3" destOrd="0" parTransId="{8EA46410-CA52-434C-AC02-9D71C28AC0F2}" sibTransId="{CAB9544E-855D-4CFE-9961-498A8082F9D7}"/>
    <dgm:cxn modelId="{C8C312D4-ACAB-4439-8C49-DABF81027905}" type="presOf" srcId="{DCFF4E0F-E7CA-4F6B-8A62-FDED49D3205D}" destId="{2B56A56E-096A-4D7B-B1A8-69AEEC45EE85}" srcOrd="0" destOrd="0" presId="urn:microsoft.com/office/officeart/2005/8/layout/process1"/>
    <dgm:cxn modelId="{B9FC3BCE-5BA8-4482-BE87-9D6EC1751E3B}" type="presOf" srcId="{290D1386-9AF6-4651-8FE2-FACBDE463C94}" destId="{7B455784-6457-4DF0-814E-5B8DD9451DD3}" srcOrd="0" destOrd="0" presId="urn:microsoft.com/office/officeart/2005/8/layout/process1"/>
    <dgm:cxn modelId="{54379D82-9A4D-4205-8A0C-6E17FA0F1B32}" type="presOf" srcId="{BDEDD1F3-2817-4ADD-94A0-F9B5EECAF58C}" destId="{B82FD90C-82B4-4298-B68B-43D010BCE693}" srcOrd="1" destOrd="0" presId="urn:microsoft.com/office/officeart/2005/8/layout/process1"/>
    <dgm:cxn modelId="{981A354F-4DEC-414B-854D-F6B59CFA1D7E}" type="presOf" srcId="{BDEDD1F3-2817-4ADD-94A0-F9B5EECAF58C}" destId="{26C1B827-9DAC-4B0B-A863-3B7033B5A7DC}" srcOrd="0" destOrd="0" presId="urn:microsoft.com/office/officeart/2005/8/layout/process1"/>
    <dgm:cxn modelId="{E88E9684-5ABE-4EBF-A7E2-751B083AEE02}" type="presOf" srcId="{F41620D4-77F6-456F-B1BD-B035AC7AD9C4}" destId="{B03027D9-3869-4B81-BA29-7F6050FA52BC}" srcOrd="0" destOrd="0" presId="urn:microsoft.com/office/officeart/2005/8/layout/process1"/>
    <dgm:cxn modelId="{AE000AB2-91AA-467E-B585-1274CBC312C2}" type="presOf" srcId="{CF709983-8622-4BA0-91C3-AB1E71AD8347}" destId="{04C25F09-0486-4A8D-AD99-261B4DFB080E}" srcOrd="0" destOrd="0" presId="urn:microsoft.com/office/officeart/2005/8/layout/process1"/>
    <dgm:cxn modelId="{E62F8B3C-BB2A-4CDD-8653-9FB1958797DF}" srcId="{9A247106-6EF4-400D-8BEE-898A8824E98C}" destId="{290D1386-9AF6-4651-8FE2-FACBDE463C94}" srcOrd="0" destOrd="0" parTransId="{D0589F33-D4A7-4318-9A82-F1A6A8F3951C}" sibTransId="{DCFF4E0F-E7CA-4F6B-8A62-FDED49D3205D}"/>
    <dgm:cxn modelId="{0C33E26B-3BFE-4160-8657-5810C9C0972B}" type="presOf" srcId="{9A247106-6EF4-400D-8BEE-898A8824E98C}" destId="{30DBCAF5-0272-47F8-A746-9996F4EAA5D8}" srcOrd="0" destOrd="0" presId="urn:microsoft.com/office/officeart/2005/8/layout/process1"/>
    <dgm:cxn modelId="{AD54444D-735A-4781-BA67-60FDD88D73A4}" type="presOf" srcId="{F41620D4-77F6-456F-B1BD-B035AC7AD9C4}" destId="{37373B1B-F886-4B4B-A2EE-379AE5B09A7D}" srcOrd="1" destOrd="0" presId="urn:microsoft.com/office/officeart/2005/8/layout/process1"/>
    <dgm:cxn modelId="{5C4E61D3-2B48-497F-99CD-C16C5288616A}" type="presOf" srcId="{9CF59ECD-6DF4-4CF4-A4B0-7523CCD57D5D}" destId="{04C50F41-BF43-4D85-BEFB-81B0E2EDEB22}" srcOrd="0" destOrd="0" presId="urn:microsoft.com/office/officeart/2005/8/layout/process1"/>
    <dgm:cxn modelId="{730C3807-6015-4281-AC63-5EE14DF0FACD}" type="presOf" srcId="{6474EF09-7675-4F7A-99C1-286A122CEAE7}" destId="{042DA5F2-4053-4462-A65B-DFB6D0439FBB}" srcOrd="0" destOrd="0" presId="urn:microsoft.com/office/officeart/2005/8/layout/process1"/>
    <dgm:cxn modelId="{F3F49C7A-DF3A-4FD4-934B-F3F7A0828FB7}" srcId="{9A247106-6EF4-400D-8BEE-898A8824E98C}" destId="{6474EF09-7675-4F7A-99C1-286A122CEAE7}" srcOrd="2" destOrd="0" parTransId="{93A41F8E-2AC6-4DE3-949B-F5A15FB8A229}" sibTransId="{F41620D4-77F6-456F-B1BD-B035AC7AD9C4}"/>
    <dgm:cxn modelId="{C653F1B8-B8BC-421F-A7CD-8E80C0882815}" type="presOf" srcId="{DCFF4E0F-E7CA-4F6B-8A62-FDED49D3205D}" destId="{51106720-62C2-4321-95D6-0F93FE02445F}" srcOrd="1" destOrd="0" presId="urn:microsoft.com/office/officeart/2005/8/layout/process1"/>
    <dgm:cxn modelId="{27FE9F65-B782-4A49-B6C9-BDF8737D9850}" srcId="{9A247106-6EF4-400D-8BEE-898A8824E98C}" destId="{9CF59ECD-6DF4-4CF4-A4B0-7523CCD57D5D}" srcOrd="1" destOrd="0" parTransId="{0545C347-46CC-47B4-8297-DEB7FD898560}" sibTransId="{BDEDD1F3-2817-4ADD-94A0-F9B5EECAF58C}"/>
    <dgm:cxn modelId="{E77A2663-85FC-4815-8C5A-2C2187DC6DCA}" type="presParOf" srcId="{30DBCAF5-0272-47F8-A746-9996F4EAA5D8}" destId="{7B455784-6457-4DF0-814E-5B8DD9451DD3}" srcOrd="0" destOrd="0" presId="urn:microsoft.com/office/officeart/2005/8/layout/process1"/>
    <dgm:cxn modelId="{6C8930B0-A741-4FB4-BE0B-B4D0D3BC268B}" type="presParOf" srcId="{30DBCAF5-0272-47F8-A746-9996F4EAA5D8}" destId="{2B56A56E-096A-4D7B-B1A8-69AEEC45EE85}" srcOrd="1" destOrd="0" presId="urn:microsoft.com/office/officeart/2005/8/layout/process1"/>
    <dgm:cxn modelId="{31005CC3-46DE-4C13-80FD-6783F18180E8}" type="presParOf" srcId="{2B56A56E-096A-4D7B-B1A8-69AEEC45EE85}" destId="{51106720-62C2-4321-95D6-0F93FE02445F}" srcOrd="0" destOrd="0" presId="urn:microsoft.com/office/officeart/2005/8/layout/process1"/>
    <dgm:cxn modelId="{54A8B90E-B60E-4969-8791-6DE185EBDEC4}" type="presParOf" srcId="{30DBCAF5-0272-47F8-A746-9996F4EAA5D8}" destId="{04C50F41-BF43-4D85-BEFB-81B0E2EDEB22}" srcOrd="2" destOrd="0" presId="urn:microsoft.com/office/officeart/2005/8/layout/process1"/>
    <dgm:cxn modelId="{6ED9BFC0-51AB-46AF-9F9C-75E00D7B70E2}" type="presParOf" srcId="{30DBCAF5-0272-47F8-A746-9996F4EAA5D8}" destId="{26C1B827-9DAC-4B0B-A863-3B7033B5A7DC}" srcOrd="3" destOrd="0" presId="urn:microsoft.com/office/officeart/2005/8/layout/process1"/>
    <dgm:cxn modelId="{F1F37ABA-7B48-45EA-A650-8CC0C8123E74}" type="presParOf" srcId="{26C1B827-9DAC-4B0B-A863-3B7033B5A7DC}" destId="{B82FD90C-82B4-4298-B68B-43D010BCE693}" srcOrd="0" destOrd="0" presId="urn:microsoft.com/office/officeart/2005/8/layout/process1"/>
    <dgm:cxn modelId="{331A39A5-BFD8-4BE1-8DD0-AA6D868EF5E7}" type="presParOf" srcId="{30DBCAF5-0272-47F8-A746-9996F4EAA5D8}" destId="{042DA5F2-4053-4462-A65B-DFB6D0439FBB}" srcOrd="4" destOrd="0" presId="urn:microsoft.com/office/officeart/2005/8/layout/process1"/>
    <dgm:cxn modelId="{234AAF2B-9497-4367-B814-A6AA78906472}" type="presParOf" srcId="{30DBCAF5-0272-47F8-A746-9996F4EAA5D8}" destId="{B03027D9-3869-4B81-BA29-7F6050FA52BC}" srcOrd="5" destOrd="0" presId="urn:microsoft.com/office/officeart/2005/8/layout/process1"/>
    <dgm:cxn modelId="{A10A4B1D-0799-4145-8FE7-79FCE45721D4}" type="presParOf" srcId="{B03027D9-3869-4B81-BA29-7F6050FA52BC}" destId="{37373B1B-F886-4B4B-A2EE-379AE5B09A7D}" srcOrd="0" destOrd="0" presId="urn:microsoft.com/office/officeart/2005/8/layout/process1"/>
    <dgm:cxn modelId="{6703F560-07CB-4A23-BC68-16D5B1452923}" type="presParOf" srcId="{30DBCAF5-0272-47F8-A746-9996F4EAA5D8}" destId="{04C25F09-0486-4A8D-AD99-261B4DFB080E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B455784-6457-4DF0-814E-5B8DD9451DD3}">
      <dsp:nvSpPr>
        <dsp:cNvPr id="0" name=""/>
        <dsp:cNvSpPr/>
      </dsp:nvSpPr>
      <dsp:spPr>
        <a:xfrm>
          <a:off x="138862" y="0"/>
          <a:ext cx="1737976" cy="244111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Несвоевременная </a:t>
          </a:r>
          <a:r>
            <a:rPr lang="ru-RU" sz="2000" kern="1200" dirty="0" smtClean="0"/>
            <a:t>диагностика этой патологии</a:t>
          </a:r>
          <a:endParaRPr lang="ru-RU" sz="2000" kern="1200" dirty="0"/>
        </a:p>
      </dsp:txBody>
      <dsp:txXfrm>
        <a:off x="138862" y="0"/>
        <a:ext cx="1737976" cy="2441116"/>
      </dsp:txXfrm>
    </dsp:sp>
    <dsp:sp modelId="{2B56A56E-096A-4D7B-B1A8-69AEEC45EE85}">
      <dsp:nvSpPr>
        <dsp:cNvPr id="0" name=""/>
        <dsp:cNvSpPr/>
      </dsp:nvSpPr>
      <dsp:spPr>
        <a:xfrm rot="467011">
          <a:off x="2001367" y="1204399"/>
          <a:ext cx="269108" cy="34070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/>
        </a:p>
      </dsp:txBody>
      <dsp:txXfrm rot="467011">
        <a:off x="2001367" y="1204399"/>
        <a:ext cx="269108" cy="340709"/>
      </dsp:txXfrm>
    </dsp:sp>
    <dsp:sp modelId="{04C50F41-BF43-4D85-BEFB-81B0E2EDEB22}">
      <dsp:nvSpPr>
        <dsp:cNvPr id="0" name=""/>
        <dsp:cNvSpPr/>
      </dsp:nvSpPr>
      <dsp:spPr>
        <a:xfrm>
          <a:off x="2379913" y="0"/>
          <a:ext cx="1936301" cy="308088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Длительное консервативное лечение</a:t>
          </a:r>
          <a:endParaRPr lang="ru-RU" sz="2000" kern="1200" dirty="0"/>
        </a:p>
      </dsp:txBody>
      <dsp:txXfrm>
        <a:off x="2379913" y="0"/>
        <a:ext cx="1936301" cy="3080883"/>
      </dsp:txXfrm>
    </dsp:sp>
    <dsp:sp modelId="{26C1B827-9DAC-4B0B-A863-3B7033B5A7DC}">
      <dsp:nvSpPr>
        <dsp:cNvPr id="0" name=""/>
        <dsp:cNvSpPr/>
      </dsp:nvSpPr>
      <dsp:spPr>
        <a:xfrm rot="1273613">
          <a:off x="4459469" y="1870336"/>
          <a:ext cx="353040" cy="34070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/>
        </a:p>
      </dsp:txBody>
      <dsp:txXfrm rot="1273613">
        <a:off x="4459469" y="1870336"/>
        <a:ext cx="353040" cy="340709"/>
      </dsp:txXfrm>
    </dsp:sp>
    <dsp:sp modelId="{042DA5F2-4053-4462-A65B-DFB6D0439FBB}">
      <dsp:nvSpPr>
        <dsp:cNvPr id="0" name=""/>
        <dsp:cNvSpPr/>
      </dsp:nvSpPr>
      <dsp:spPr>
        <a:xfrm>
          <a:off x="4937136" y="477340"/>
          <a:ext cx="1884659" cy="409266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Развитие </a:t>
          </a:r>
          <a:r>
            <a:rPr lang="ru-RU" sz="2000" kern="1200" dirty="0" err="1" smtClean="0"/>
            <a:t>необрати</a:t>
          </a:r>
          <a:endParaRPr lang="ru-RU" sz="2000" kern="1200" dirty="0" smtClean="0"/>
        </a:p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err="1" smtClean="0"/>
            <a:t>мых</a:t>
          </a:r>
          <a:r>
            <a:rPr lang="ru-RU" sz="2000" kern="1200" dirty="0" smtClean="0"/>
            <a:t> </a:t>
          </a:r>
          <a:r>
            <a:rPr lang="ru-RU" sz="2000" kern="1200" dirty="0" smtClean="0"/>
            <a:t>изменений в </a:t>
          </a:r>
          <a:r>
            <a:rPr lang="ru-RU" sz="2000" kern="1200" dirty="0" err="1" smtClean="0"/>
            <a:t>дуоденопанкреа-тобилиарной</a:t>
          </a:r>
          <a:r>
            <a:rPr lang="ru-RU" sz="2000" kern="1200" dirty="0" smtClean="0"/>
            <a:t> системе</a:t>
          </a:r>
          <a:endParaRPr lang="ru-RU" sz="2000" kern="1200" dirty="0"/>
        </a:p>
      </dsp:txBody>
      <dsp:txXfrm>
        <a:off x="4937136" y="477340"/>
        <a:ext cx="1884659" cy="4092669"/>
      </dsp:txXfrm>
    </dsp:sp>
    <dsp:sp modelId="{B03027D9-3869-4B81-BA29-7F6050FA52BC}">
      <dsp:nvSpPr>
        <dsp:cNvPr id="0" name=""/>
        <dsp:cNvSpPr/>
      </dsp:nvSpPr>
      <dsp:spPr>
        <a:xfrm rot="655799">
          <a:off x="6920210" y="2575228"/>
          <a:ext cx="216738" cy="34070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/>
        </a:p>
      </dsp:txBody>
      <dsp:txXfrm rot="655799">
        <a:off x="6920210" y="2575228"/>
        <a:ext cx="216738" cy="340709"/>
      </dsp:txXfrm>
    </dsp:sp>
    <dsp:sp modelId="{04C25F09-0486-4A8D-AD99-261B4DFB080E}">
      <dsp:nvSpPr>
        <dsp:cNvPr id="0" name=""/>
        <dsp:cNvSpPr/>
      </dsp:nvSpPr>
      <dsp:spPr>
        <a:xfrm>
          <a:off x="7223318" y="198132"/>
          <a:ext cx="1920681" cy="554102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err="1" smtClean="0"/>
            <a:t>Ухудше</a:t>
          </a:r>
          <a:endParaRPr lang="ru-RU" sz="2400" kern="1200" dirty="0" smtClean="0"/>
        </a:p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err="1" smtClean="0"/>
            <a:t>ние</a:t>
          </a:r>
          <a:r>
            <a:rPr lang="ru-RU" sz="2400" kern="1200" dirty="0" smtClean="0"/>
            <a:t> </a:t>
          </a:r>
          <a:r>
            <a:rPr lang="ru-RU" sz="2400" kern="1200" dirty="0" smtClean="0"/>
            <a:t>результатов лечения основного заболевания (АМК)</a:t>
          </a:r>
          <a:endParaRPr lang="ru-RU" sz="2400" kern="1200" dirty="0"/>
        </a:p>
      </dsp:txBody>
      <dsp:txXfrm>
        <a:off x="7223318" y="198132"/>
        <a:ext cx="1920681" cy="554102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27.03.2017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27.03.2017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285860"/>
            <a:ext cx="7776864" cy="185738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ГБУЗ РБ БСМП г. Уфа</a:t>
            </a:r>
            <a:r>
              <a:rPr lang="ru-RU" b="1" dirty="0" smtClean="0">
                <a:solidFill>
                  <a:srgbClr val="C00000"/>
                </a:solidFill>
              </a:rPr>
              <a:t/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Показания </a:t>
            </a:r>
            <a:r>
              <a:rPr lang="ru-RU" b="1" dirty="0" smtClean="0">
                <a:solidFill>
                  <a:srgbClr val="C00000"/>
                </a:solidFill>
              </a:rPr>
              <a:t>к ультразвуковой диагностике </a:t>
            </a:r>
            <a:r>
              <a:rPr lang="ru-RU" b="1" dirty="0" err="1" smtClean="0">
                <a:solidFill>
                  <a:srgbClr val="C00000"/>
                </a:solidFill>
              </a:rPr>
              <a:t>аортомезентериального</a:t>
            </a:r>
            <a:r>
              <a:rPr lang="ru-RU" b="1" dirty="0" smtClean="0">
                <a:solidFill>
                  <a:srgbClr val="C00000"/>
                </a:solidFill>
              </a:rPr>
              <a:t> угла при заболеваниях желудочно-кишечного тракта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095328" y="4929198"/>
            <a:ext cx="6048672" cy="1928802"/>
          </a:xfrm>
        </p:spPr>
        <p:txBody>
          <a:bodyPr>
            <a:normAutofit/>
          </a:bodyPr>
          <a:lstStyle/>
          <a:p>
            <a:pPr algn="l"/>
            <a:r>
              <a:rPr lang="ru-RU" sz="2200" b="1" i="1" dirty="0" smtClean="0">
                <a:solidFill>
                  <a:schemeClr val="tx1"/>
                </a:solidFill>
              </a:rPr>
              <a:t>Доклад приготовили: </a:t>
            </a:r>
            <a:r>
              <a:rPr lang="ru-RU" sz="2200" b="1" i="1" dirty="0" smtClean="0">
                <a:solidFill>
                  <a:schemeClr val="tx1"/>
                </a:solidFill>
              </a:rPr>
              <a:t>врачи-хирурги</a:t>
            </a:r>
            <a:endParaRPr lang="ru-RU" sz="2200" b="1" i="1" dirty="0" smtClean="0">
              <a:solidFill>
                <a:schemeClr val="tx1"/>
              </a:solidFill>
            </a:endParaRPr>
          </a:p>
          <a:p>
            <a:pPr algn="l"/>
            <a:r>
              <a:rPr lang="ru-RU" sz="2200" b="1" i="1" dirty="0" smtClean="0">
                <a:solidFill>
                  <a:schemeClr val="tx1"/>
                </a:solidFill>
              </a:rPr>
              <a:t>Саргсян А.М., Семенов Е.Е., </a:t>
            </a:r>
            <a:r>
              <a:rPr lang="ru-RU" sz="2200" b="1" i="1" dirty="0" smtClean="0">
                <a:solidFill>
                  <a:schemeClr val="tx1"/>
                </a:solidFill>
              </a:rPr>
              <a:t>заведующая ОФД </a:t>
            </a:r>
            <a:r>
              <a:rPr lang="ru-RU" sz="2200" b="1" i="1" dirty="0" err="1" smtClean="0">
                <a:solidFill>
                  <a:schemeClr val="tx1"/>
                </a:solidFill>
              </a:rPr>
              <a:t>Какаулина</a:t>
            </a:r>
            <a:r>
              <a:rPr lang="ru-RU" sz="2200" b="1" i="1" dirty="0" smtClean="0">
                <a:solidFill>
                  <a:schemeClr val="tx1"/>
                </a:solidFill>
              </a:rPr>
              <a:t> </a:t>
            </a:r>
            <a:r>
              <a:rPr lang="ru-RU" sz="2200" b="1" i="1" dirty="0" smtClean="0">
                <a:solidFill>
                  <a:schemeClr val="tx1"/>
                </a:solidFill>
              </a:rPr>
              <a:t>Л.Н.</a:t>
            </a:r>
            <a:endParaRPr lang="ru-RU" sz="2200" b="1" i="1" u="sng" dirty="0" smtClean="0">
              <a:solidFill>
                <a:schemeClr val="tx1"/>
              </a:solidFill>
            </a:endParaRPr>
          </a:p>
          <a:p>
            <a:pPr algn="l"/>
            <a:endParaRPr lang="ru-RU" dirty="0" smtClean="0">
              <a:solidFill>
                <a:schemeClr val="tx1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897134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832648"/>
          </a:xfrm>
        </p:spPr>
        <p:txBody>
          <a:bodyPr>
            <a:normAutofit fontScale="70000" lnSpcReduction="20000"/>
          </a:bodyPr>
          <a:lstStyle/>
          <a:p>
            <a:pPr marL="0" indent="0" algn="just">
              <a:buNone/>
            </a:pPr>
            <a:r>
              <a:rPr lang="ru-RU" dirty="0" smtClean="0"/>
              <a:t>	Из </a:t>
            </a:r>
            <a:r>
              <a:rPr lang="ru-RU" dirty="0"/>
              <a:t>числа прооперированных в плановом порядке по поводу </a:t>
            </a:r>
            <a:r>
              <a:rPr lang="ru-RU" dirty="0" smtClean="0"/>
              <a:t>ЖКБ </a:t>
            </a:r>
            <a:r>
              <a:rPr lang="ru-RU" b="1" dirty="0" smtClean="0">
                <a:solidFill>
                  <a:srgbClr val="FF0000"/>
                </a:solidFill>
              </a:rPr>
              <a:t>(n=493 </a:t>
            </a:r>
            <a:r>
              <a:rPr lang="ru-RU" b="1" dirty="0">
                <a:solidFill>
                  <a:srgbClr val="FF0000"/>
                </a:solidFill>
              </a:rPr>
              <a:t>пациента) </a:t>
            </a:r>
            <a:r>
              <a:rPr lang="ru-RU" dirty="0"/>
              <a:t>за </a:t>
            </a:r>
            <a:r>
              <a:rPr lang="ru-RU" dirty="0" smtClean="0"/>
              <a:t>период с 2013 по 2015гг. повторно </a:t>
            </a:r>
            <a:r>
              <a:rPr lang="ru-RU" dirty="0"/>
              <a:t>были госпитализированы </a:t>
            </a:r>
            <a:r>
              <a:rPr lang="ru-RU" b="1" dirty="0">
                <a:solidFill>
                  <a:srgbClr val="FF0000"/>
                </a:solidFill>
              </a:rPr>
              <a:t>60 (12,17%) </a:t>
            </a:r>
            <a:r>
              <a:rPr lang="ru-RU" dirty="0"/>
              <a:t>пациентов: </a:t>
            </a:r>
            <a:endParaRPr lang="ru-RU" dirty="0" smtClean="0"/>
          </a:p>
          <a:p>
            <a:pPr marL="0" indent="0" algn="just">
              <a:buNone/>
            </a:pPr>
            <a:endParaRPr lang="ru-RU" dirty="0" smtClean="0"/>
          </a:p>
          <a:p>
            <a:r>
              <a:rPr lang="ru-RU" b="1" dirty="0" smtClean="0"/>
              <a:t>41 </a:t>
            </a:r>
            <a:r>
              <a:rPr lang="ru-RU" b="1" dirty="0"/>
              <a:t>(</a:t>
            </a:r>
            <a:r>
              <a:rPr lang="ru-RU" b="1" dirty="0" smtClean="0"/>
              <a:t>8.32 % </a:t>
            </a:r>
            <a:r>
              <a:rPr lang="en-US" b="1" dirty="0" smtClean="0"/>
              <a:t>n=493</a:t>
            </a:r>
            <a:r>
              <a:rPr lang="ru-RU" b="1" dirty="0" smtClean="0"/>
              <a:t>, 68,3</a:t>
            </a:r>
            <a:r>
              <a:rPr lang="en-US" b="1" dirty="0" smtClean="0"/>
              <a:t>%</a:t>
            </a:r>
            <a:r>
              <a:rPr lang="ru-RU" b="1" dirty="0" smtClean="0"/>
              <a:t> </a:t>
            </a:r>
            <a:r>
              <a:rPr lang="en-US" b="1" dirty="0" smtClean="0"/>
              <a:t>n=60</a:t>
            </a:r>
            <a:r>
              <a:rPr lang="ru-RU" b="1" dirty="0" smtClean="0"/>
              <a:t>) </a:t>
            </a:r>
          </a:p>
          <a:p>
            <a:pPr marL="0" indent="0" algn="r">
              <a:buNone/>
            </a:pPr>
            <a:r>
              <a:rPr lang="en-US" dirty="0"/>
              <a:t>	</a:t>
            </a:r>
            <a:r>
              <a:rPr lang="en-US" dirty="0" smtClean="0"/>
              <a:t>			</a:t>
            </a:r>
            <a:r>
              <a:rPr lang="ru-RU" dirty="0"/>
              <a:t> с диагнозом острого </a:t>
            </a:r>
            <a:r>
              <a:rPr lang="ru-RU" dirty="0" smtClean="0"/>
              <a:t>панкреатита</a:t>
            </a:r>
          </a:p>
          <a:p>
            <a:r>
              <a:rPr lang="ru-RU" b="1" dirty="0" smtClean="0"/>
              <a:t>11 </a:t>
            </a:r>
            <a:r>
              <a:rPr lang="ru-RU" b="1" dirty="0"/>
              <a:t>(2.23</a:t>
            </a:r>
            <a:r>
              <a:rPr lang="ru-RU" b="1" dirty="0" smtClean="0"/>
              <a:t>%</a:t>
            </a:r>
            <a:r>
              <a:rPr lang="en-US" b="1" dirty="0"/>
              <a:t> n=493</a:t>
            </a:r>
            <a:r>
              <a:rPr lang="ru-RU" b="1" dirty="0" smtClean="0"/>
              <a:t>,</a:t>
            </a:r>
            <a:r>
              <a:rPr lang="en-US" b="1" dirty="0" smtClean="0"/>
              <a:t> 1</a:t>
            </a:r>
            <a:r>
              <a:rPr lang="ru-RU" b="1" dirty="0" smtClean="0"/>
              <a:t>8,3</a:t>
            </a:r>
            <a:r>
              <a:rPr lang="en-US" b="1" dirty="0"/>
              <a:t>%</a:t>
            </a:r>
            <a:r>
              <a:rPr lang="ru-RU" b="1" dirty="0"/>
              <a:t> </a:t>
            </a:r>
            <a:r>
              <a:rPr lang="en-US" b="1" dirty="0" smtClean="0"/>
              <a:t>n=60</a:t>
            </a:r>
            <a:r>
              <a:rPr lang="ru-RU" b="1" dirty="0" smtClean="0"/>
              <a:t>) </a:t>
            </a:r>
            <a:endParaRPr lang="en-US" b="1" dirty="0" smtClean="0"/>
          </a:p>
          <a:p>
            <a:pPr marL="0" indent="0" algn="r">
              <a:buNone/>
            </a:pPr>
            <a:r>
              <a:rPr lang="en-US" dirty="0" smtClean="0"/>
              <a:t>		</a:t>
            </a:r>
            <a:r>
              <a:rPr lang="ru-RU" dirty="0" smtClean="0"/>
              <a:t>с диагнозом постхолецистэктомический синдром </a:t>
            </a:r>
          </a:p>
          <a:p>
            <a:r>
              <a:rPr lang="ru-RU" b="1" dirty="0" smtClean="0"/>
              <a:t>5 </a:t>
            </a:r>
            <a:r>
              <a:rPr lang="ru-RU" b="1" dirty="0"/>
              <a:t>(1.01</a:t>
            </a:r>
            <a:r>
              <a:rPr lang="ru-RU" b="1" dirty="0" smtClean="0"/>
              <a:t>%</a:t>
            </a:r>
            <a:r>
              <a:rPr lang="en-US" b="1" dirty="0"/>
              <a:t> n=493</a:t>
            </a:r>
            <a:r>
              <a:rPr lang="ru-RU" b="1" dirty="0"/>
              <a:t>, </a:t>
            </a:r>
            <a:r>
              <a:rPr lang="en-US" b="1" dirty="0" smtClean="0"/>
              <a:t>8,3%</a:t>
            </a:r>
            <a:r>
              <a:rPr lang="ru-RU" b="1" dirty="0" smtClean="0"/>
              <a:t> </a:t>
            </a:r>
            <a:r>
              <a:rPr lang="en-US" b="1" dirty="0"/>
              <a:t>n=60</a:t>
            </a:r>
            <a:r>
              <a:rPr lang="ru-RU" b="1" dirty="0" smtClean="0"/>
              <a:t>) </a:t>
            </a:r>
            <a:endParaRPr lang="en-US" b="1" dirty="0" smtClean="0"/>
          </a:p>
          <a:p>
            <a:pPr marL="0" indent="0" algn="r">
              <a:buNone/>
            </a:pPr>
            <a:r>
              <a:rPr lang="en-US" dirty="0" smtClean="0"/>
              <a:t>	</a:t>
            </a:r>
            <a:r>
              <a:rPr lang="ru-RU" dirty="0"/>
              <a:t> с диагнозом </a:t>
            </a:r>
            <a:r>
              <a:rPr lang="ru-RU" dirty="0" err="1"/>
              <a:t>холедохолитиазом</a:t>
            </a:r>
            <a:r>
              <a:rPr lang="ru-RU" dirty="0"/>
              <a:t> </a:t>
            </a:r>
            <a:endParaRPr lang="ru-RU" dirty="0" smtClean="0"/>
          </a:p>
          <a:p>
            <a:r>
              <a:rPr lang="ru-RU" b="1" dirty="0"/>
              <a:t>3</a:t>
            </a:r>
            <a:r>
              <a:rPr lang="ru-RU" b="1" dirty="0" smtClean="0"/>
              <a:t> </a:t>
            </a:r>
            <a:r>
              <a:rPr lang="ru-RU" b="1" dirty="0"/>
              <a:t>(</a:t>
            </a:r>
            <a:r>
              <a:rPr lang="ru-RU" b="1" dirty="0" smtClean="0"/>
              <a:t>0.61%</a:t>
            </a:r>
            <a:r>
              <a:rPr lang="en-US" b="1" dirty="0"/>
              <a:t> n=493</a:t>
            </a:r>
            <a:r>
              <a:rPr lang="ru-RU" b="1" dirty="0"/>
              <a:t>, </a:t>
            </a:r>
            <a:r>
              <a:rPr lang="en-US" b="1" dirty="0" smtClean="0"/>
              <a:t>5%</a:t>
            </a:r>
            <a:r>
              <a:rPr lang="ru-RU" b="1" dirty="0" smtClean="0"/>
              <a:t> </a:t>
            </a:r>
            <a:r>
              <a:rPr lang="en-US" b="1" dirty="0"/>
              <a:t>n=60</a:t>
            </a:r>
            <a:r>
              <a:rPr lang="ru-RU" b="1" dirty="0" smtClean="0"/>
              <a:t>) </a:t>
            </a:r>
            <a:endParaRPr lang="en-US" b="1" dirty="0" smtClean="0"/>
          </a:p>
          <a:p>
            <a:pPr marL="0" indent="0" algn="r">
              <a:buNone/>
            </a:pPr>
            <a:r>
              <a:rPr lang="en-US" dirty="0" smtClean="0"/>
              <a:t>		</a:t>
            </a:r>
            <a:r>
              <a:rPr lang="ru-RU" dirty="0"/>
              <a:t> с диагнозом </a:t>
            </a:r>
            <a:r>
              <a:rPr lang="ru-RU" dirty="0" smtClean="0"/>
              <a:t> АМК двенадцатиперстной кишки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 smtClean="0"/>
              <a:t>	Также за данный период было пролечено 48 пациентов с </a:t>
            </a:r>
            <a:r>
              <a:rPr lang="ru-RU" dirty="0"/>
              <a:t>диагнозом </a:t>
            </a:r>
            <a:r>
              <a:rPr lang="ru-RU" dirty="0" smtClean="0"/>
              <a:t>постхолецистэктомический синдром: женщин было </a:t>
            </a:r>
            <a:r>
              <a:rPr lang="ru-RU" dirty="0"/>
              <a:t>39 (81</a:t>
            </a:r>
            <a:r>
              <a:rPr lang="ru-RU" dirty="0" smtClean="0"/>
              <a:t>%), </a:t>
            </a:r>
            <a:r>
              <a:rPr lang="ru-RU" dirty="0"/>
              <a:t>а мужчин 9 (19</a:t>
            </a:r>
            <a:r>
              <a:rPr lang="ru-RU" dirty="0" smtClean="0"/>
              <a:t>%). </a:t>
            </a:r>
          </a:p>
          <a:p>
            <a:pPr marL="0" indent="0">
              <a:buNone/>
            </a:pPr>
            <a:r>
              <a:rPr lang="ru-RU" dirty="0" smtClean="0"/>
              <a:t>	Женщины </a:t>
            </a:r>
            <a:r>
              <a:rPr lang="ru-RU" dirty="0"/>
              <a:t>госпитализировались в 4,3 раза чаще </a:t>
            </a:r>
            <a:r>
              <a:rPr lang="ru-RU" dirty="0" smtClean="0"/>
              <a:t>мужчин, что соответствует данным литературы.</a:t>
            </a:r>
            <a:endParaRPr lang="ru-RU" dirty="0"/>
          </a:p>
          <a:p>
            <a:pPr marL="0" indent="0">
              <a:buNone/>
            </a:pPr>
            <a:endParaRPr lang="ru-RU" b="1" dirty="0"/>
          </a:p>
        </p:txBody>
      </p:sp>
    </p:spTree>
    <p:extLst>
      <p:ext uri="{BB962C8B-B14F-4D97-AF65-F5344CB8AC3E}">
        <p14:creationId xmlns="" xmlns:p14="http://schemas.microsoft.com/office/powerpoint/2010/main" val="152015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5572" name="Picture 4" descr="Файл: мультфильм-HealthyAngle.JPG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388" y="714375"/>
            <a:ext cx="4608512" cy="2640013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65574" name="Rectangle 6"/>
          <p:cNvSpPr>
            <a:spLocks noChangeArrowheads="1"/>
          </p:cNvSpPr>
          <p:nvPr/>
        </p:nvSpPr>
        <p:spPr bwMode="auto">
          <a:xfrm>
            <a:off x="395288" y="4581525"/>
            <a:ext cx="7192962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ru-RU" sz="2400"/>
              <a:t>В норме верхняя брыжеечная артерия отходит от аорты</a:t>
            </a:r>
          </a:p>
          <a:p>
            <a:r>
              <a:rPr lang="ru-RU" sz="2400"/>
              <a:t> под углом от 50 до 60°. </a:t>
            </a:r>
          </a:p>
        </p:txBody>
      </p:sp>
      <p:sp>
        <p:nvSpPr>
          <p:cNvPr id="365575" name="Rectangle 7"/>
          <p:cNvSpPr>
            <a:spLocks noChangeArrowheads="1"/>
          </p:cNvSpPr>
          <p:nvPr/>
        </p:nvSpPr>
        <p:spPr bwMode="auto">
          <a:xfrm>
            <a:off x="395288" y="5670550"/>
            <a:ext cx="8353425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ru-RU" sz="2400"/>
              <a:t>Двенадцатиперстная кишка проходит через пространство между аортой и верхней брыжеечной артерией, которое в норме имеет ширину 10—20 мм. </a:t>
            </a:r>
          </a:p>
        </p:txBody>
      </p:sp>
      <p:pic>
        <p:nvPicPr>
          <p:cNvPr id="365576" name="Picture 8" descr="norm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1250" y="0"/>
            <a:ext cx="4222750" cy="44640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5577" name="Rectangle 9"/>
          <p:cNvSpPr>
            <a:spLocks noChangeArrowheads="1"/>
          </p:cNvSpPr>
          <p:nvPr/>
        </p:nvSpPr>
        <p:spPr bwMode="auto">
          <a:xfrm>
            <a:off x="611188" y="3573463"/>
            <a:ext cx="3905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ru-RU" dirty="0"/>
              <a:t>Схема: нормального брыжеечного угла.</a:t>
            </a:r>
          </a:p>
        </p:txBody>
      </p:sp>
    </p:spTree>
    <p:extLst>
      <p:ext uri="{BB962C8B-B14F-4D97-AF65-F5344CB8AC3E}">
        <p14:creationId xmlns="" xmlns:p14="http://schemas.microsoft.com/office/powerpoint/2010/main" val="2098547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6597" name="Picture 5" descr="Файл: мультфильм-WilkieSyndrom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620713"/>
            <a:ext cx="4067175" cy="2503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6598" name="Picture 6" descr="sa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2115" y="175204"/>
            <a:ext cx="4608513" cy="356076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6599" name="Rectangle 7"/>
          <p:cNvSpPr>
            <a:spLocks noChangeArrowheads="1"/>
          </p:cNvSpPr>
          <p:nvPr/>
        </p:nvSpPr>
        <p:spPr bwMode="auto">
          <a:xfrm>
            <a:off x="138905" y="3124200"/>
            <a:ext cx="435074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ru-RU" dirty="0"/>
              <a:t>Схема сжатие двенадцатиперстной </a:t>
            </a:r>
            <a:r>
              <a:rPr lang="ru-RU" dirty="0" smtClean="0"/>
              <a:t>кишки</a:t>
            </a:r>
            <a:endParaRPr lang="ru-RU" dirty="0"/>
          </a:p>
          <a:p>
            <a:r>
              <a:rPr lang="ru-RU" dirty="0"/>
              <a:t> за счет уменьшения брыжеечного угла </a:t>
            </a:r>
          </a:p>
        </p:txBody>
      </p:sp>
      <p:sp>
        <p:nvSpPr>
          <p:cNvPr id="366601" name="Rectangle 9"/>
          <p:cNvSpPr>
            <a:spLocks noChangeArrowheads="1"/>
          </p:cNvSpPr>
          <p:nvPr/>
        </p:nvSpPr>
        <p:spPr bwMode="auto">
          <a:xfrm>
            <a:off x="179388" y="4405264"/>
            <a:ext cx="8785225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indent="722313" algn="just"/>
            <a:r>
              <a:rPr lang="ru-RU" sz="2400" dirty="0"/>
              <a:t>Обычно у больных с синдромом верхней брыжеечной артерии </a:t>
            </a:r>
            <a:r>
              <a:rPr lang="ru-RU" sz="2400" dirty="0" err="1"/>
              <a:t>аортомезентериальный</a:t>
            </a:r>
            <a:r>
              <a:rPr lang="ru-RU" sz="2400" dirty="0"/>
              <a:t> угол более острый и составляет </a:t>
            </a:r>
            <a:r>
              <a:rPr lang="ru-RU" dirty="0"/>
              <a:t>6 ° </a:t>
            </a:r>
            <a:r>
              <a:rPr lang="ru-RU" dirty="0" smtClean="0"/>
              <a:t>- 25 </a:t>
            </a:r>
            <a:r>
              <a:rPr lang="ru-RU" dirty="0"/>
              <a:t>° </a:t>
            </a:r>
            <a:r>
              <a:rPr lang="ru-RU" sz="2400" dirty="0"/>
              <a:t>, а пространство между аортой и верхней брыжеечной артерией меньше, чем 10—20 мм.</a:t>
            </a:r>
            <a:r>
              <a:rPr lang="ru-RU" dirty="0"/>
              <a:t> </a:t>
            </a:r>
            <a:r>
              <a:rPr lang="ru-RU" sz="2400" dirty="0" smtClean="0"/>
              <a:t> </a:t>
            </a:r>
            <a:r>
              <a:rPr lang="ru-RU" sz="2400" dirty="0"/>
              <a:t>С</a:t>
            </a:r>
            <a:r>
              <a:rPr lang="ru-RU" sz="2400" dirty="0" smtClean="0"/>
              <a:t>вязано </a:t>
            </a:r>
            <a:r>
              <a:rPr lang="ru-RU" sz="2400" dirty="0"/>
              <a:t>это </a:t>
            </a:r>
            <a:r>
              <a:rPr lang="ru-RU" sz="2400" dirty="0" smtClean="0"/>
              <a:t>с отсутствием </a:t>
            </a:r>
            <a:r>
              <a:rPr lang="ru-RU" sz="2400" dirty="0"/>
              <a:t>забрюшинного и висцерального жира. </a:t>
            </a:r>
          </a:p>
          <a:p>
            <a:endParaRPr lang="ru-RU" sz="2400" dirty="0"/>
          </a:p>
        </p:txBody>
      </p:sp>
    </p:spTree>
    <p:extLst>
      <p:ext uri="{BB962C8B-B14F-4D97-AF65-F5344CB8AC3E}">
        <p14:creationId xmlns="" xmlns:p14="http://schemas.microsoft.com/office/powerpoint/2010/main" val="1277933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Доклад АМК при ЖКБ\sBcVPPmWy7A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243"/>
          <a:stretch/>
        </p:blipFill>
        <p:spPr bwMode="auto">
          <a:xfrm>
            <a:off x="4849091" y="315322"/>
            <a:ext cx="4288191" cy="577687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6660" r="19324"/>
          <a:stretch/>
        </p:blipFill>
        <p:spPr bwMode="auto">
          <a:xfrm>
            <a:off x="323528" y="262314"/>
            <a:ext cx="4225636" cy="58635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794599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755576" y="5999802"/>
            <a:ext cx="806489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400" dirty="0">
                <a:solidFill>
                  <a:srgbClr val="FF0000"/>
                </a:solidFill>
              </a:rPr>
              <a:t>(Е.М. </a:t>
            </a:r>
            <a:r>
              <a:rPr lang="ru-RU" sz="1400" dirty="0" err="1">
                <a:solidFill>
                  <a:srgbClr val="FF0000"/>
                </a:solidFill>
              </a:rPr>
              <a:t>Благитко</a:t>
            </a:r>
            <a:r>
              <a:rPr lang="ru-RU" sz="1400" dirty="0">
                <a:solidFill>
                  <a:srgbClr val="FF0000"/>
                </a:solidFill>
              </a:rPr>
              <a:t>, 1993; С.А. </a:t>
            </a:r>
            <a:r>
              <a:rPr lang="ru-RU" sz="1400" dirty="0" err="1">
                <a:solidFill>
                  <a:srgbClr val="FF0000"/>
                </a:solidFill>
              </a:rPr>
              <a:t>Косумьян</a:t>
            </a:r>
            <a:r>
              <a:rPr lang="ru-RU" sz="1400" dirty="0">
                <a:solidFill>
                  <a:srgbClr val="FF0000"/>
                </a:solidFill>
              </a:rPr>
              <a:t>, 1997; М.Д. </a:t>
            </a:r>
            <a:r>
              <a:rPr lang="ru-RU" sz="1400" dirty="0" err="1">
                <a:solidFill>
                  <a:srgbClr val="FF0000"/>
                </a:solidFill>
              </a:rPr>
              <a:t>Василюк</a:t>
            </a:r>
            <a:r>
              <a:rPr lang="ru-RU" sz="1400" dirty="0">
                <a:solidFill>
                  <a:srgbClr val="FF0000"/>
                </a:solidFill>
              </a:rPr>
              <a:t> 1998; </a:t>
            </a:r>
            <a:r>
              <a:rPr lang="en-US" sz="1400" dirty="0">
                <a:solidFill>
                  <a:srgbClr val="FF0000"/>
                </a:solidFill>
              </a:rPr>
              <a:t>M.A. Shah </a:t>
            </a:r>
            <a:r>
              <a:rPr lang="ru-RU" sz="1400" dirty="0">
                <a:solidFill>
                  <a:srgbClr val="FF0000"/>
                </a:solidFill>
              </a:rPr>
              <a:t>и соавт., 2003</a:t>
            </a:r>
            <a:r>
              <a:rPr lang="ru-RU" sz="1400" dirty="0" smtClean="0">
                <a:solidFill>
                  <a:srgbClr val="FF0000"/>
                </a:solidFill>
              </a:rPr>
              <a:t>) </a:t>
            </a:r>
            <a:endParaRPr lang="ru-RU" sz="1400" dirty="0">
              <a:solidFill>
                <a:srgbClr val="FF0000"/>
              </a:solidFill>
            </a:endParaRPr>
          </a:p>
        </p:txBody>
      </p:sp>
      <p:graphicFrame>
        <p:nvGraphicFramePr>
          <p:cNvPr id="14" name="Объект 1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432393495"/>
              </p:ext>
            </p:extLst>
          </p:nvPr>
        </p:nvGraphicFramePr>
        <p:xfrm>
          <a:off x="0" y="214290"/>
          <a:ext cx="9144000" cy="57391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1364990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6048672"/>
          </a:xfrm>
        </p:spPr>
        <p:txBody>
          <a:bodyPr>
            <a:normAutofit fontScale="92500"/>
          </a:bodyPr>
          <a:lstStyle/>
          <a:p>
            <a:pPr algn="just">
              <a:lnSpc>
                <a:spcPct val="80000"/>
              </a:lnSpc>
              <a:buFont typeface="Wingdings" pitchFamily="2" charset="2"/>
              <a:buNone/>
            </a:pPr>
            <a:r>
              <a:rPr lang="ru-RU" dirty="0" smtClean="0"/>
              <a:t>		У </a:t>
            </a:r>
            <a:r>
              <a:rPr lang="ru-RU" dirty="0"/>
              <a:t>женщины </a:t>
            </a:r>
            <a:r>
              <a:rPr lang="ru-RU" dirty="0" smtClean="0"/>
              <a:t>АМК </a:t>
            </a:r>
            <a:r>
              <a:rPr lang="ru-RU" dirty="0"/>
              <a:t>встречается </a:t>
            </a:r>
            <a:r>
              <a:rPr lang="ru-RU" dirty="0" smtClean="0"/>
              <a:t>вдвое</a:t>
            </a:r>
          </a:p>
          <a:p>
            <a:pPr algn="just">
              <a:lnSpc>
                <a:spcPct val="80000"/>
              </a:lnSpc>
              <a:buFont typeface="Wingdings" pitchFamily="2" charset="2"/>
              <a:buNone/>
            </a:pPr>
            <a:r>
              <a:rPr lang="ru-RU" dirty="0" smtClean="0"/>
              <a:t>чаще</a:t>
            </a:r>
            <a:r>
              <a:rPr lang="ru-RU" dirty="0"/>
              <a:t>, чем </a:t>
            </a:r>
            <a:r>
              <a:rPr lang="ru-RU" dirty="0" smtClean="0"/>
              <a:t>мужчин, </a:t>
            </a:r>
            <a:r>
              <a:rPr lang="ru-RU" dirty="0"/>
              <a:t>при этом </a:t>
            </a:r>
            <a:r>
              <a:rPr lang="ru-RU" dirty="0">
                <a:solidFill>
                  <a:srgbClr val="FF0000"/>
                </a:solidFill>
              </a:rPr>
              <a:t>75% </a:t>
            </a:r>
            <a:r>
              <a:rPr lang="ru-RU" dirty="0" smtClean="0"/>
              <a:t>случаев</a:t>
            </a:r>
          </a:p>
          <a:p>
            <a:pPr algn="just">
              <a:lnSpc>
                <a:spcPct val="80000"/>
              </a:lnSpc>
              <a:buFont typeface="Wingdings" pitchFamily="2" charset="2"/>
              <a:buNone/>
            </a:pPr>
            <a:r>
              <a:rPr lang="ru-RU" dirty="0" smtClean="0"/>
              <a:t>происходит </a:t>
            </a:r>
            <a:r>
              <a:rPr lang="ru-RU" dirty="0"/>
              <a:t>в возрасте </a:t>
            </a:r>
            <a:r>
              <a:rPr lang="ru-RU" dirty="0">
                <a:solidFill>
                  <a:srgbClr val="FF0000"/>
                </a:solidFill>
              </a:rPr>
              <a:t>от 10 до 30. 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ru-RU" dirty="0" smtClean="0"/>
              <a:t>		</a:t>
            </a:r>
            <a:r>
              <a:rPr lang="ru-RU" i="1" dirty="0" smtClean="0">
                <a:solidFill>
                  <a:srgbClr val="0070C0"/>
                </a:solidFill>
              </a:rPr>
              <a:t>Часто АМК осложняется следующими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ru-RU" i="1" dirty="0" smtClean="0">
                <a:solidFill>
                  <a:srgbClr val="0070C0"/>
                </a:solidFill>
              </a:rPr>
              <a:t>заболеваниями, которые и принимаются за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ru-RU" i="1" dirty="0" smtClean="0">
                <a:solidFill>
                  <a:srgbClr val="0070C0"/>
                </a:solidFill>
              </a:rPr>
              <a:t>основное заболевание: </a:t>
            </a:r>
            <a:endParaRPr lang="ru-RU" i="1" dirty="0" smtClean="0">
              <a:solidFill>
                <a:srgbClr val="0070C0"/>
              </a:solidFill>
            </a:endParaRPr>
          </a:p>
          <a:p>
            <a:pPr algn="just">
              <a:lnSpc>
                <a:spcPct val="80000"/>
              </a:lnSpc>
              <a:buFont typeface="Wingdings" pitchFamily="2" charset="2"/>
              <a:buNone/>
            </a:pPr>
            <a:endParaRPr lang="ru-RU" i="1" dirty="0">
              <a:solidFill>
                <a:srgbClr val="0070C0"/>
              </a:solidFill>
            </a:endParaRPr>
          </a:p>
          <a:p>
            <a:pPr algn="just">
              <a:lnSpc>
                <a:spcPct val="80000"/>
              </a:lnSpc>
              <a:buFont typeface="Wingdings" pitchFamily="2" charset="2"/>
              <a:buChar char="Ø"/>
            </a:pPr>
            <a:r>
              <a:rPr lang="ru-RU" i="1" dirty="0" smtClean="0">
                <a:solidFill>
                  <a:srgbClr val="0070C0"/>
                </a:solidFill>
              </a:rPr>
              <a:t>Хронические эрозии и язвы в верхнем отделе ЖКТ (эрозивный гастрит, эрозивный дуоденит, язвенная болезнь желудка и ДПК) </a:t>
            </a:r>
            <a:endParaRPr lang="ru-RU" i="1" dirty="0">
              <a:solidFill>
                <a:srgbClr val="0070C0"/>
              </a:solidFill>
            </a:endParaRPr>
          </a:p>
          <a:p>
            <a:pPr algn="just">
              <a:lnSpc>
                <a:spcPct val="80000"/>
              </a:lnSpc>
              <a:buFont typeface="Wingdings" pitchFamily="2" charset="2"/>
              <a:buChar char="Ø"/>
            </a:pPr>
            <a:r>
              <a:rPr lang="ru-RU" i="1" dirty="0">
                <a:solidFill>
                  <a:srgbClr val="0070C0"/>
                </a:solidFill>
              </a:rPr>
              <a:t>25-45 % </a:t>
            </a:r>
            <a:r>
              <a:rPr lang="ru-RU" i="1" dirty="0" smtClean="0">
                <a:solidFill>
                  <a:srgbClr val="0070C0"/>
                </a:solidFill>
              </a:rPr>
              <a:t>панкреатит и холецистит, в </a:t>
            </a:r>
            <a:r>
              <a:rPr lang="ru-RU" i="1" dirty="0" err="1" smtClean="0">
                <a:solidFill>
                  <a:srgbClr val="0070C0"/>
                </a:solidFill>
              </a:rPr>
              <a:t>т.ч</a:t>
            </a:r>
            <a:r>
              <a:rPr lang="ru-RU" i="1" dirty="0" smtClean="0">
                <a:solidFill>
                  <a:srgbClr val="0070C0"/>
                </a:solidFill>
              </a:rPr>
              <a:t>. калькулезный </a:t>
            </a:r>
            <a:r>
              <a:rPr lang="ru-RU" i="1" dirty="0" err="1" smtClean="0">
                <a:solidFill>
                  <a:srgbClr val="0070C0"/>
                </a:solidFill>
              </a:rPr>
              <a:t>панкраетит</a:t>
            </a:r>
            <a:r>
              <a:rPr lang="ru-RU" i="1" dirty="0" smtClean="0">
                <a:solidFill>
                  <a:srgbClr val="0070C0"/>
                </a:solidFill>
              </a:rPr>
              <a:t> и калькулезный холецистит</a:t>
            </a:r>
            <a:endParaRPr lang="ru-RU" i="1" dirty="0">
              <a:solidFill>
                <a:srgbClr val="0070C0"/>
              </a:solidFill>
            </a:endParaRPr>
          </a:p>
          <a:p>
            <a:pPr algn="just">
              <a:lnSpc>
                <a:spcPct val="80000"/>
              </a:lnSpc>
              <a:buFont typeface="Wingdings" pitchFamily="2" charset="2"/>
              <a:buChar char="Ø"/>
            </a:pPr>
            <a:r>
              <a:rPr lang="ru-RU" i="1" dirty="0">
                <a:solidFill>
                  <a:srgbClr val="0070C0"/>
                </a:solidFill>
              </a:rPr>
              <a:t> сколиоз. </a:t>
            </a:r>
          </a:p>
        </p:txBody>
      </p:sp>
    </p:spTree>
    <p:extLst>
      <p:ext uri="{BB962C8B-B14F-4D97-AF65-F5344CB8AC3E}">
        <p14:creationId xmlns="" xmlns:p14="http://schemas.microsoft.com/office/powerpoint/2010/main" val="731515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Показания для УЗИ </a:t>
            </a:r>
            <a:r>
              <a:rPr lang="ru-RU" b="1" dirty="0" err="1">
                <a:solidFill>
                  <a:srgbClr val="FF0000"/>
                </a:solidFill>
              </a:rPr>
              <a:t>аортомезентериального</a:t>
            </a:r>
            <a:r>
              <a:rPr lang="ru-RU" b="1" dirty="0">
                <a:solidFill>
                  <a:srgbClr val="FF0000"/>
                </a:solidFill>
              </a:rPr>
              <a:t> угла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41168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«</a:t>
            </a:r>
            <a:r>
              <a:rPr lang="ru-RU" dirty="0"/>
              <a:t>Постхолецистэктомический синдром</a:t>
            </a:r>
            <a:r>
              <a:rPr lang="ru-RU" dirty="0" smtClean="0"/>
              <a:t>»</a:t>
            </a:r>
          </a:p>
          <a:p>
            <a:r>
              <a:rPr lang="ru-RU" dirty="0"/>
              <a:t>Желчекаменная болезнь </a:t>
            </a:r>
          </a:p>
          <a:p>
            <a:r>
              <a:rPr lang="ru-RU" dirty="0" smtClean="0"/>
              <a:t>Резидуальный холедохолитиаз</a:t>
            </a:r>
          </a:p>
          <a:p>
            <a:r>
              <a:rPr lang="ru-RU" dirty="0" smtClean="0"/>
              <a:t>Хронический рецидивирующий панкреатит, в </a:t>
            </a:r>
            <a:r>
              <a:rPr lang="ru-RU" dirty="0" err="1"/>
              <a:t>т.ч</a:t>
            </a:r>
            <a:r>
              <a:rPr lang="ru-RU" dirty="0"/>
              <a:t>. калькулезный</a:t>
            </a:r>
            <a:endParaRPr lang="ru-RU" dirty="0" smtClean="0"/>
          </a:p>
          <a:p>
            <a:r>
              <a:rPr lang="ru-RU" dirty="0" smtClean="0"/>
              <a:t>Хронические эрозивные и язвенные поражения верхних отделов ЖКТ</a:t>
            </a:r>
          </a:p>
          <a:p>
            <a:r>
              <a:rPr lang="ru-RU" dirty="0" smtClean="0"/>
              <a:t>Боли в животе без выявленных органических патологий +Астеническое телосложение</a:t>
            </a:r>
          </a:p>
          <a:p>
            <a:r>
              <a:rPr lang="ru-RU" dirty="0" smtClean="0"/>
              <a:t>ИМТ </a:t>
            </a:r>
            <a:r>
              <a:rPr lang="en-US" dirty="0" smtClean="0"/>
              <a:t>&lt;</a:t>
            </a:r>
            <a:r>
              <a:rPr lang="ru-RU" dirty="0" smtClean="0"/>
              <a:t>18</a:t>
            </a:r>
          </a:p>
          <a:p>
            <a:r>
              <a:rPr lang="ru-RU" dirty="0" smtClean="0"/>
              <a:t>Дуодено-гастральный рефлюкс желчи (по данным ФГДС)</a:t>
            </a:r>
          </a:p>
          <a:p>
            <a:r>
              <a:rPr lang="ru-RU" dirty="0" err="1" smtClean="0"/>
              <a:t>Гастроэзофагиальная</a:t>
            </a:r>
            <a:r>
              <a:rPr lang="ru-RU" dirty="0" smtClean="0"/>
              <a:t> </a:t>
            </a:r>
            <a:r>
              <a:rPr lang="ru-RU" dirty="0" err="1" smtClean="0"/>
              <a:t>рефлюксная</a:t>
            </a:r>
            <a:r>
              <a:rPr lang="ru-RU" dirty="0" smtClean="0"/>
              <a:t> болезнь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129049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rgbClr val="00B050"/>
                </a:solidFill>
              </a:rPr>
              <a:t>УЗИ </a:t>
            </a:r>
            <a:r>
              <a:rPr lang="ru-RU" sz="3200" b="1" dirty="0" err="1">
                <a:solidFill>
                  <a:srgbClr val="00B050"/>
                </a:solidFill>
              </a:rPr>
              <a:t>аортомезентериального</a:t>
            </a:r>
            <a:r>
              <a:rPr lang="ru-RU" sz="3200" b="1" dirty="0">
                <a:solidFill>
                  <a:srgbClr val="00B050"/>
                </a:solidFill>
              </a:rPr>
              <a:t> угла </a:t>
            </a:r>
            <a:r>
              <a:rPr lang="ru-RU" sz="3200" b="1" dirty="0" smtClean="0">
                <a:solidFill>
                  <a:srgbClr val="00B050"/>
                </a:solidFill>
              </a:rPr>
              <a:t>лежа</a:t>
            </a:r>
            <a:endParaRPr lang="ru-RU" sz="3200" b="1" dirty="0">
              <a:solidFill>
                <a:srgbClr val="00B050"/>
              </a:solidFill>
            </a:endParaRPr>
          </a:p>
        </p:txBody>
      </p:sp>
      <p:pic>
        <p:nvPicPr>
          <p:cNvPr id="5" name="Picture 2" descr="G:\АМК\Доклад\WhatsApp Image 2017-03-09 at 15.31.09 (41).jpe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181" t="5545" r="11107" b="7283"/>
          <a:stretch/>
        </p:blipFill>
        <p:spPr bwMode="auto">
          <a:xfrm>
            <a:off x="971600" y="961213"/>
            <a:ext cx="7344816" cy="589678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232997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6" descr="G:\АМК\Доклад\WhatsApp Image 2017-03-09 at 15.31.09 (4).jpe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402" t="9353" r="8658"/>
          <a:stretch/>
        </p:blipFill>
        <p:spPr bwMode="auto">
          <a:xfrm>
            <a:off x="611560" y="548680"/>
            <a:ext cx="7776863" cy="619965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71472" y="0"/>
            <a:ext cx="80648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B050"/>
                </a:solidFill>
              </a:rPr>
              <a:t>УЗИ </a:t>
            </a:r>
            <a:r>
              <a:rPr lang="ru-RU" sz="3200" b="1" dirty="0" err="1">
                <a:solidFill>
                  <a:srgbClr val="00B050"/>
                </a:solidFill>
              </a:rPr>
              <a:t>а</a:t>
            </a:r>
            <a:r>
              <a:rPr lang="ru-RU" sz="3200" b="1" dirty="0" err="1" smtClean="0">
                <a:solidFill>
                  <a:srgbClr val="00B050"/>
                </a:solidFill>
              </a:rPr>
              <a:t>ортомезентериального</a:t>
            </a:r>
            <a:r>
              <a:rPr lang="ru-RU" sz="3200" b="1" dirty="0" smtClean="0">
                <a:solidFill>
                  <a:srgbClr val="00B050"/>
                </a:solidFill>
              </a:rPr>
              <a:t> угла стоя</a:t>
            </a:r>
            <a:endParaRPr lang="ru-RU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19549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rgbClr val="00B050"/>
                </a:solidFill>
              </a:rPr>
              <a:t>УЗИ </a:t>
            </a:r>
            <a:r>
              <a:rPr lang="ru-RU" sz="2400" b="1" dirty="0" err="1">
                <a:solidFill>
                  <a:srgbClr val="00B050"/>
                </a:solidFill>
              </a:rPr>
              <a:t>аортомезентериального</a:t>
            </a:r>
            <a:r>
              <a:rPr lang="ru-RU" sz="2400" b="1" dirty="0">
                <a:solidFill>
                  <a:srgbClr val="00B050"/>
                </a:solidFill>
              </a:rPr>
              <a:t> угла </a:t>
            </a:r>
            <a:r>
              <a:rPr lang="ru-RU" sz="2400" b="1" dirty="0" smtClean="0">
                <a:solidFill>
                  <a:srgbClr val="00B050"/>
                </a:solidFill>
              </a:rPr>
              <a:t>в коленно-локтевой позиции</a:t>
            </a:r>
            <a:endParaRPr lang="ru-RU" sz="2400" b="1" dirty="0">
              <a:solidFill>
                <a:srgbClr val="00B050"/>
              </a:solidFill>
            </a:endParaRPr>
          </a:p>
        </p:txBody>
      </p:sp>
      <p:pic>
        <p:nvPicPr>
          <p:cNvPr id="10" name="Picture 5" descr="G:\АМК\Доклад\WhatsApp Image 2017-03-09 at 15.31.09.jpe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061" t="9445" r="7473" b="5564"/>
          <a:stretch/>
        </p:blipFill>
        <p:spPr bwMode="auto">
          <a:xfrm>
            <a:off x="611560" y="1043564"/>
            <a:ext cx="8136904" cy="58076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333361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633670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b="1" dirty="0" smtClean="0"/>
              <a:t>	Желчнокаменная </a:t>
            </a:r>
            <a:r>
              <a:rPr lang="ru-RU" b="1" dirty="0"/>
              <a:t>болезнь (ЖКБ) </a:t>
            </a:r>
            <a:r>
              <a:rPr lang="ru-RU" b="1" dirty="0">
                <a:solidFill>
                  <a:srgbClr val="7030A0"/>
                </a:solidFill>
              </a:rPr>
              <a:t>относится к наиболее распространенным заболеваниям в мире и занимает</a:t>
            </a:r>
            <a:r>
              <a:rPr lang="ru-RU" sz="3600" b="1" dirty="0">
                <a:solidFill>
                  <a:srgbClr val="7030A0"/>
                </a:solidFill>
              </a:rPr>
              <a:t> </a:t>
            </a:r>
            <a:r>
              <a:rPr lang="ru-RU" sz="3600" b="1" dirty="0" smtClean="0">
                <a:solidFill>
                  <a:srgbClr val="7030A0"/>
                </a:solidFill>
              </a:rPr>
              <a:t>3 </a:t>
            </a:r>
            <a:r>
              <a:rPr lang="ru-RU" b="1" dirty="0">
                <a:solidFill>
                  <a:srgbClr val="7030A0"/>
                </a:solidFill>
              </a:rPr>
              <a:t>место после сердечно-сосудистых заболеваний и сахарного диабета. </a:t>
            </a:r>
            <a:endParaRPr lang="ru-RU" b="1" dirty="0" smtClean="0">
              <a:solidFill>
                <a:srgbClr val="7030A0"/>
              </a:solidFill>
            </a:endParaRPr>
          </a:p>
          <a:p>
            <a:pPr marL="0" indent="0" algn="just">
              <a:buNone/>
            </a:pPr>
            <a:r>
              <a:rPr lang="ru-RU" b="1" dirty="0" smtClean="0">
                <a:solidFill>
                  <a:srgbClr val="7030A0"/>
                </a:solidFill>
              </a:rPr>
              <a:t>	ЖКБ </a:t>
            </a:r>
            <a:r>
              <a:rPr lang="ru-RU" b="1" dirty="0">
                <a:solidFill>
                  <a:srgbClr val="7030A0"/>
                </a:solidFill>
              </a:rPr>
              <a:t>также является одним из самых распространенных заболеваний, требующих хирургического лечения, по частоте уступает лишь острому аппендициту, а иногда встречается </a:t>
            </a:r>
            <a:r>
              <a:rPr lang="ru-RU" b="1" dirty="0" smtClean="0">
                <a:solidFill>
                  <a:srgbClr val="7030A0"/>
                </a:solidFill>
              </a:rPr>
              <a:t>чаще. </a:t>
            </a:r>
          </a:p>
          <a:p>
            <a:pPr marL="0" indent="0">
              <a:buNone/>
            </a:pPr>
            <a:endParaRPr lang="ru-RU" sz="16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ru-RU" sz="16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ru-RU" sz="1600" dirty="0" smtClean="0">
              <a:solidFill>
                <a:srgbClr val="FF0000"/>
              </a:solidFill>
            </a:endParaRPr>
          </a:p>
          <a:p>
            <a:pPr marL="0" indent="0" algn="r">
              <a:buNone/>
            </a:pPr>
            <a:r>
              <a:rPr lang="ru-RU" sz="1600" dirty="0" smtClean="0">
                <a:solidFill>
                  <a:srgbClr val="FF0000"/>
                </a:solidFill>
              </a:rPr>
              <a:t>(</a:t>
            </a:r>
            <a:r>
              <a:rPr lang="ru-RU" sz="1600" dirty="0">
                <a:solidFill>
                  <a:srgbClr val="FF0000"/>
                </a:solidFill>
              </a:rPr>
              <a:t>Никольский В.И., 1999; Маликов Я.В., 2011</a:t>
            </a:r>
            <a:r>
              <a:rPr lang="ru-RU" sz="1600" dirty="0" smtClean="0">
                <a:solidFill>
                  <a:srgbClr val="FF0000"/>
                </a:solidFill>
              </a:rPr>
              <a:t>)</a:t>
            </a:r>
            <a:endParaRPr lang="ru-RU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18683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640871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 smtClean="0"/>
              <a:t>	</a:t>
            </a:r>
            <a:r>
              <a:rPr lang="ru-RU" sz="2400" b="1" dirty="0" smtClean="0"/>
              <a:t>ЖКБ </a:t>
            </a:r>
            <a:r>
              <a:rPr lang="ru-RU" sz="2400" b="1" dirty="0"/>
              <a:t>характеризуется достаточно высокой</a:t>
            </a:r>
          </a:p>
          <a:p>
            <a:pPr marL="0" indent="0" algn="just">
              <a:buNone/>
            </a:pPr>
            <a:r>
              <a:rPr lang="ru-RU" sz="2400" b="1" dirty="0"/>
              <a:t>распространенностью в странах с западным </a:t>
            </a:r>
            <a:r>
              <a:rPr lang="ru-RU" sz="2400" b="1" dirty="0" smtClean="0"/>
              <a:t>стилем </a:t>
            </a:r>
            <a:r>
              <a:rPr lang="ru-RU" sz="2400" b="1" dirty="0"/>
              <a:t>жизни (Европа, Северная Америка, Россия</a:t>
            </a:r>
            <a:r>
              <a:rPr lang="ru-RU" sz="2400" b="1" dirty="0" smtClean="0"/>
              <a:t>): это </a:t>
            </a:r>
            <a:r>
              <a:rPr lang="ru-RU" sz="2400" b="1" dirty="0"/>
              <a:t>заболевание регистрируют с частотой </a:t>
            </a:r>
            <a:r>
              <a:rPr lang="ru-RU" sz="2400" b="1" dirty="0" smtClean="0">
                <a:solidFill>
                  <a:srgbClr val="FF0000"/>
                </a:solidFill>
              </a:rPr>
              <a:t>~10–15</a:t>
            </a:r>
            <a:r>
              <a:rPr lang="ru-RU" sz="2400" b="1" dirty="0">
                <a:solidFill>
                  <a:srgbClr val="FF0000"/>
                </a:solidFill>
              </a:rPr>
              <a:t>%.</a:t>
            </a:r>
            <a:r>
              <a:rPr lang="ru-RU" sz="2400" b="1" dirty="0"/>
              <a:t> </a:t>
            </a:r>
            <a:endParaRPr lang="ru-RU" sz="2400" b="1" dirty="0" smtClean="0"/>
          </a:p>
          <a:p>
            <a:pPr marL="0" indent="0" algn="just">
              <a:buNone/>
            </a:pPr>
            <a:r>
              <a:rPr lang="ru-RU" sz="2400" b="1" dirty="0" smtClean="0"/>
              <a:t>	</a:t>
            </a:r>
          </a:p>
          <a:p>
            <a:pPr marL="0" indent="0" algn="just">
              <a:buNone/>
            </a:pPr>
            <a:r>
              <a:rPr lang="ru-RU" sz="2400" b="1" dirty="0" smtClean="0"/>
              <a:t>	Столь </a:t>
            </a:r>
            <a:r>
              <a:rPr lang="ru-RU" sz="2400" b="1" dirty="0"/>
              <a:t>высокую </a:t>
            </a:r>
            <a:r>
              <a:rPr lang="ru-RU" sz="2400" b="1" dirty="0" smtClean="0"/>
              <a:t>частоту, помимо прочих </a:t>
            </a:r>
            <a:r>
              <a:rPr lang="ru-RU" sz="2400" b="1" dirty="0"/>
              <a:t>факторов, </a:t>
            </a:r>
            <a:r>
              <a:rPr lang="ru-RU" sz="2400" b="1" dirty="0" smtClean="0"/>
              <a:t>объясняют и </a:t>
            </a:r>
            <a:r>
              <a:rPr lang="ru-RU" sz="2400" b="1" dirty="0"/>
              <a:t>особенностями питания — </a:t>
            </a:r>
            <a:r>
              <a:rPr lang="ru-RU" sz="2400" b="1" dirty="0" smtClean="0"/>
              <a:t>потреблением повышенного </a:t>
            </a:r>
            <a:r>
              <a:rPr lang="ru-RU" sz="2400" b="1" dirty="0"/>
              <a:t>количества простых углеводов.</a:t>
            </a:r>
          </a:p>
          <a:p>
            <a:pPr marL="0" indent="0" algn="just">
              <a:buNone/>
            </a:pPr>
            <a:r>
              <a:rPr lang="ru-RU" sz="2400" b="1" dirty="0" smtClean="0"/>
              <a:t>	</a:t>
            </a:r>
          </a:p>
          <a:p>
            <a:pPr marL="0" indent="0" algn="just">
              <a:buNone/>
            </a:pPr>
            <a:r>
              <a:rPr lang="ru-RU" sz="2400" b="1" dirty="0" smtClean="0"/>
              <a:t>	В </a:t>
            </a:r>
            <a:r>
              <a:rPr lang="ru-RU" sz="2400" b="1" dirty="0"/>
              <a:t>Африке, странах Азии и Японии </a:t>
            </a:r>
            <a:r>
              <a:rPr lang="ru-RU" sz="2400" b="1" dirty="0" smtClean="0"/>
              <a:t>распространенность </a:t>
            </a:r>
            <a:r>
              <a:rPr lang="ru-RU" sz="2400" b="1" dirty="0"/>
              <a:t>ЖКБ </a:t>
            </a:r>
            <a:r>
              <a:rPr lang="ru-RU" sz="2400" b="1" dirty="0" smtClean="0"/>
              <a:t> </a:t>
            </a:r>
            <a:r>
              <a:rPr lang="ru-RU" sz="2400" b="1" dirty="0" smtClean="0">
                <a:solidFill>
                  <a:srgbClr val="FF0000"/>
                </a:solidFill>
              </a:rPr>
              <a:t>3,5–5%.</a:t>
            </a:r>
          </a:p>
          <a:p>
            <a:pPr marL="0" indent="0" algn="just">
              <a:buNone/>
            </a:pPr>
            <a:endParaRPr lang="ru-RU" sz="24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ru-RU" sz="15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ru-RU" sz="15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ru-RU" sz="1500" dirty="0">
              <a:solidFill>
                <a:srgbClr val="FF0000"/>
              </a:solidFill>
            </a:endParaRPr>
          </a:p>
          <a:p>
            <a:pPr marL="0" indent="0" algn="r">
              <a:buNone/>
            </a:pPr>
            <a:r>
              <a:rPr lang="ru-RU" sz="1500" dirty="0" smtClean="0">
                <a:solidFill>
                  <a:srgbClr val="FF0000"/>
                </a:solidFill>
              </a:rPr>
              <a:t>(Клинические Рекомендации Российской гастроэнтерологической ассоциации по </a:t>
            </a:r>
            <a:r>
              <a:rPr lang="ru-RU" sz="1500" dirty="0">
                <a:solidFill>
                  <a:srgbClr val="FF0000"/>
                </a:solidFill>
              </a:rPr>
              <a:t>диагностике и </a:t>
            </a:r>
            <a:r>
              <a:rPr lang="ru-RU" sz="1500" dirty="0" smtClean="0">
                <a:solidFill>
                  <a:srgbClr val="FF0000"/>
                </a:solidFill>
              </a:rPr>
              <a:t>лечению </a:t>
            </a:r>
            <a:r>
              <a:rPr lang="ru-RU" sz="1500" dirty="0" err="1" smtClean="0">
                <a:solidFill>
                  <a:srgbClr val="FF0000"/>
                </a:solidFill>
              </a:rPr>
              <a:t>жёлчнокаменной</a:t>
            </a:r>
            <a:r>
              <a:rPr lang="ru-RU" sz="1500" dirty="0" smtClean="0">
                <a:solidFill>
                  <a:srgbClr val="FF0000"/>
                </a:solidFill>
              </a:rPr>
              <a:t> болезни 2016г.)</a:t>
            </a:r>
            <a:endParaRPr lang="ru-RU" sz="15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96187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/>
          <a:lstStyle/>
          <a:p>
            <a:pPr marL="0" indent="0" algn="just">
              <a:buNone/>
            </a:pPr>
            <a:r>
              <a:rPr lang="en-US" dirty="0" smtClean="0"/>
              <a:t>	</a:t>
            </a:r>
            <a:r>
              <a:rPr lang="ru-RU" b="1" dirty="0" smtClean="0"/>
              <a:t>Проведен </a:t>
            </a:r>
            <a:r>
              <a:rPr lang="ru-RU" b="1" dirty="0"/>
              <a:t>ретроспективный анализ результатов лечения </a:t>
            </a:r>
            <a:r>
              <a:rPr lang="ru-RU" b="1" dirty="0" smtClean="0"/>
              <a:t>пациентов в 1 хирургическом отделении </a:t>
            </a:r>
            <a:r>
              <a:rPr lang="ru-RU" b="1" dirty="0"/>
              <a:t>за период </a:t>
            </a:r>
            <a:r>
              <a:rPr lang="ru-RU" b="1" dirty="0" smtClean="0"/>
              <a:t>с мая 2013 по май 2015года. </a:t>
            </a:r>
          </a:p>
          <a:p>
            <a:pPr marL="0" indent="0" algn="just">
              <a:buNone/>
            </a:pPr>
            <a:r>
              <a:rPr lang="ru-RU" b="1" dirty="0" smtClean="0"/>
              <a:t>	Было </a:t>
            </a:r>
            <a:r>
              <a:rPr lang="ru-RU" b="1" dirty="0"/>
              <a:t>пролечено </a:t>
            </a:r>
            <a:r>
              <a:rPr lang="ru-RU" b="1" dirty="0">
                <a:solidFill>
                  <a:srgbClr val="FF0000"/>
                </a:solidFill>
              </a:rPr>
              <a:t>5730 </a:t>
            </a:r>
            <a:r>
              <a:rPr lang="ru-RU" b="1" dirty="0" smtClean="0"/>
              <a:t>пациентов: из них </a:t>
            </a:r>
            <a:r>
              <a:rPr lang="ru-RU" b="1" dirty="0" smtClean="0">
                <a:solidFill>
                  <a:srgbClr val="FF0000"/>
                </a:solidFill>
              </a:rPr>
              <a:t>666 </a:t>
            </a:r>
            <a:r>
              <a:rPr lang="ru-RU" b="1" dirty="0">
                <a:solidFill>
                  <a:srgbClr val="FF0000"/>
                </a:solidFill>
              </a:rPr>
              <a:t>(11,62</a:t>
            </a:r>
            <a:r>
              <a:rPr lang="ru-RU" b="1" dirty="0" smtClean="0">
                <a:solidFill>
                  <a:srgbClr val="FF0000"/>
                </a:solidFill>
              </a:rPr>
              <a:t>%, </a:t>
            </a:r>
            <a:r>
              <a:rPr lang="en-US" b="1" dirty="0" smtClean="0">
                <a:solidFill>
                  <a:srgbClr val="FF0000"/>
                </a:solidFill>
              </a:rPr>
              <a:t>n=5730</a:t>
            </a:r>
            <a:r>
              <a:rPr lang="ru-RU" b="1" dirty="0" smtClean="0">
                <a:solidFill>
                  <a:srgbClr val="FF0000"/>
                </a:solidFill>
              </a:rPr>
              <a:t>) </a:t>
            </a:r>
            <a:r>
              <a:rPr lang="ru-RU" b="1" dirty="0" smtClean="0"/>
              <a:t>холецистэктомий (МЛХЭ и ЛХЭ). </a:t>
            </a:r>
          </a:p>
          <a:p>
            <a:pPr marL="0" indent="0" algn="just">
              <a:buNone/>
            </a:pPr>
            <a:r>
              <a:rPr lang="ru-RU" b="1" dirty="0" smtClean="0"/>
              <a:t>	Из 666 пациентов </a:t>
            </a:r>
            <a:r>
              <a:rPr lang="ru-RU" b="1" dirty="0" smtClean="0">
                <a:solidFill>
                  <a:srgbClr val="FF0000"/>
                </a:solidFill>
              </a:rPr>
              <a:t>493 (74,02%</a:t>
            </a:r>
            <a:r>
              <a:rPr lang="en-US" b="1" dirty="0" smtClean="0">
                <a:solidFill>
                  <a:srgbClr val="FF0000"/>
                </a:solidFill>
              </a:rPr>
              <a:t>, n=666</a:t>
            </a:r>
            <a:r>
              <a:rPr lang="ru-RU" b="1" dirty="0" smtClean="0">
                <a:solidFill>
                  <a:srgbClr val="FF0000"/>
                </a:solidFill>
              </a:rPr>
              <a:t>) </a:t>
            </a:r>
            <a:r>
              <a:rPr lang="ru-RU" b="1" dirty="0" smtClean="0"/>
              <a:t>пациента были прооперированы в  </a:t>
            </a:r>
            <a:r>
              <a:rPr lang="ru-RU" b="1" dirty="0"/>
              <a:t>плановом порядке. </a:t>
            </a:r>
            <a:endParaRPr lang="en-US" b="1" dirty="0" smtClean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533452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 smtClean="0"/>
              <a:t>	</a:t>
            </a:r>
            <a:r>
              <a:rPr lang="ru-RU" b="1" dirty="0" smtClean="0"/>
              <a:t>В </a:t>
            </a:r>
            <a:r>
              <a:rPr lang="ru-RU" b="1" dirty="0"/>
              <a:t>последнее десятилетие ЖКБ выявляется у каждой </a:t>
            </a:r>
            <a:r>
              <a:rPr lang="ru-RU" sz="3600" b="1" dirty="0" smtClean="0">
                <a:solidFill>
                  <a:srgbClr val="FF0000"/>
                </a:solidFill>
              </a:rPr>
              <a:t>5</a:t>
            </a:r>
            <a:r>
              <a:rPr lang="ru-RU" b="1" dirty="0" smtClean="0"/>
              <a:t> </a:t>
            </a:r>
            <a:r>
              <a:rPr lang="ru-RU" b="1" dirty="0"/>
              <a:t>женщины и </a:t>
            </a:r>
            <a:r>
              <a:rPr lang="ru-RU" b="1" dirty="0" smtClean="0"/>
              <a:t>у каждого </a:t>
            </a:r>
            <a:r>
              <a:rPr lang="ru-RU" sz="3600" b="1" dirty="0" smtClean="0">
                <a:solidFill>
                  <a:srgbClr val="FF0000"/>
                </a:solidFill>
              </a:rPr>
              <a:t>10</a:t>
            </a:r>
            <a:r>
              <a:rPr lang="ru-RU" b="1" dirty="0" smtClean="0"/>
              <a:t> мужчины. </a:t>
            </a:r>
          </a:p>
          <a:p>
            <a:pPr marL="0" indent="0" algn="r">
              <a:buNone/>
            </a:pPr>
            <a:r>
              <a:rPr lang="ru-RU" sz="1400" dirty="0" smtClean="0">
                <a:solidFill>
                  <a:srgbClr val="FF0000"/>
                </a:solidFill>
              </a:rPr>
              <a:t>(</a:t>
            </a:r>
            <a:r>
              <a:rPr lang="ru-RU" sz="1400" dirty="0">
                <a:solidFill>
                  <a:srgbClr val="FF0000"/>
                </a:solidFill>
              </a:rPr>
              <a:t>Маликов Я.В., 2011</a:t>
            </a:r>
            <a:r>
              <a:rPr lang="ru-RU" sz="1400" dirty="0" smtClean="0">
                <a:solidFill>
                  <a:srgbClr val="FF0000"/>
                </a:solidFill>
              </a:rPr>
              <a:t>)</a:t>
            </a:r>
          </a:p>
          <a:p>
            <a:pPr marL="0" indent="0" algn="just">
              <a:buNone/>
            </a:pPr>
            <a:r>
              <a:rPr lang="ru-RU" dirty="0" smtClean="0"/>
              <a:t>	</a:t>
            </a:r>
          </a:p>
          <a:p>
            <a:pPr marL="0" indent="0" algn="just">
              <a:buNone/>
            </a:pPr>
            <a:r>
              <a:rPr lang="ru-RU" dirty="0"/>
              <a:t>	</a:t>
            </a:r>
            <a:r>
              <a:rPr lang="ru-RU" b="1" dirty="0" smtClean="0">
                <a:solidFill>
                  <a:srgbClr val="7030A0"/>
                </a:solidFill>
              </a:rPr>
              <a:t>Актуальность </a:t>
            </a:r>
            <a:r>
              <a:rPr lang="ru-RU" b="1" dirty="0">
                <a:solidFill>
                  <a:srgbClr val="7030A0"/>
                </a:solidFill>
              </a:rPr>
              <a:t>проблемы ЖКБ постоянно возрастает, что обусловлено увеличением числа больных с этой </a:t>
            </a:r>
            <a:r>
              <a:rPr lang="ru-RU" b="1" dirty="0" smtClean="0">
                <a:solidFill>
                  <a:srgbClr val="7030A0"/>
                </a:solidFill>
              </a:rPr>
              <a:t>патологией. </a:t>
            </a:r>
          </a:p>
          <a:p>
            <a:pPr marL="0" indent="0" algn="r">
              <a:buNone/>
            </a:pPr>
            <a:endParaRPr lang="ru-RU" sz="1400" dirty="0" smtClean="0">
              <a:solidFill>
                <a:srgbClr val="FF0000"/>
              </a:solidFill>
            </a:endParaRPr>
          </a:p>
          <a:p>
            <a:pPr marL="0" indent="0" algn="r">
              <a:buNone/>
            </a:pPr>
            <a:r>
              <a:rPr lang="ru-RU" sz="1400" dirty="0" smtClean="0">
                <a:solidFill>
                  <a:srgbClr val="FF0000"/>
                </a:solidFill>
              </a:rPr>
              <a:t>(</a:t>
            </a:r>
            <a:r>
              <a:rPr lang="ru-RU" sz="1400" dirty="0">
                <a:solidFill>
                  <a:srgbClr val="FF0000"/>
                </a:solidFill>
              </a:rPr>
              <a:t>Альперович Б.И., 1997; Малков И.С., 2005; Власов А.П., 2009). </a:t>
            </a:r>
          </a:p>
        </p:txBody>
      </p:sp>
    </p:spTree>
    <p:extLst>
      <p:ext uri="{BB962C8B-B14F-4D97-AF65-F5344CB8AC3E}">
        <p14:creationId xmlns="" xmlns:p14="http://schemas.microsoft.com/office/powerpoint/2010/main" val="715353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>
            <a:normAutofit fontScale="70000" lnSpcReduction="20000"/>
          </a:bodyPr>
          <a:lstStyle/>
          <a:p>
            <a:pPr marL="0" indent="0" algn="just">
              <a:buNone/>
            </a:pPr>
            <a:r>
              <a:rPr lang="ru-RU" dirty="0" smtClean="0"/>
              <a:t>	</a:t>
            </a:r>
            <a:r>
              <a:rPr lang="ru-RU" b="1" dirty="0" smtClean="0">
                <a:solidFill>
                  <a:srgbClr val="002060"/>
                </a:solidFill>
              </a:rPr>
              <a:t>В лечении ЖКБ болезни «золотым стандартом» является холецистэктомия.</a:t>
            </a:r>
          </a:p>
          <a:p>
            <a:pPr marL="0" indent="0" algn="just">
              <a:buNone/>
            </a:pPr>
            <a:r>
              <a:rPr lang="ru-RU" b="1" dirty="0" smtClean="0">
                <a:solidFill>
                  <a:srgbClr val="002060"/>
                </a:solidFill>
              </a:rPr>
              <a:t>	Однако </a:t>
            </a:r>
            <a:r>
              <a:rPr lang="ru-RU" b="1" dirty="0">
                <a:solidFill>
                  <a:srgbClr val="002060"/>
                </a:solidFill>
              </a:rPr>
              <a:t>у многих больных, </a:t>
            </a:r>
            <a:r>
              <a:rPr lang="ru-RU" b="1" dirty="0" smtClean="0">
                <a:solidFill>
                  <a:srgbClr val="002060"/>
                </a:solidFill>
              </a:rPr>
              <a:t>спустя </a:t>
            </a:r>
            <a:r>
              <a:rPr lang="ru-RU" b="1" dirty="0">
                <a:solidFill>
                  <a:srgbClr val="002060"/>
                </a:solidFill>
              </a:rPr>
              <a:t>несколько месяцев или даже лет после проведённой ранее холецистэктомии, появляются различные клинико-морфологические проявления разных заболеваний, часто связываемых с так называемым </a:t>
            </a:r>
            <a:r>
              <a:rPr lang="ru-RU" u="sng" dirty="0">
                <a:solidFill>
                  <a:srgbClr val="FF0000"/>
                </a:solidFill>
              </a:rPr>
              <a:t>постхолецистэктомическим синдромом</a:t>
            </a:r>
            <a:r>
              <a:rPr lang="ru-RU" dirty="0"/>
              <a:t>. </a:t>
            </a:r>
            <a:endParaRPr lang="ru-RU" dirty="0" smtClean="0"/>
          </a:p>
          <a:p>
            <a:pPr marL="0" indent="0" algn="just">
              <a:buNone/>
            </a:pPr>
            <a:r>
              <a:rPr lang="ru-RU" dirty="0"/>
              <a:t>	</a:t>
            </a:r>
            <a:r>
              <a:rPr lang="ru-RU" b="1" dirty="0" smtClean="0">
                <a:solidFill>
                  <a:srgbClr val="002060"/>
                </a:solidFill>
              </a:rPr>
              <a:t>Однако </a:t>
            </a:r>
            <a:r>
              <a:rPr lang="ru-RU" b="1" dirty="0">
                <a:solidFill>
                  <a:srgbClr val="002060"/>
                </a:solidFill>
              </a:rPr>
              <a:t>значительную часть больных начинают беспокоить </a:t>
            </a:r>
            <a:r>
              <a:rPr lang="ru-RU" b="1" dirty="0" smtClean="0">
                <a:solidFill>
                  <a:srgbClr val="002060"/>
                </a:solidFill>
              </a:rPr>
              <a:t>симптомы</a:t>
            </a:r>
            <a:r>
              <a:rPr lang="ru-RU" b="1" dirty="0">
                <a:solidFill>
                  <a:srgbClr val="002060"/>
                </a:solidFill>
              </a:rPr>
              <a:t>, не связанные непосредственно с </a:t>
            </a:r>
            <a:r>
              <a:rPr lang="ru-RU" b="1" dirty="0" smtClean="0">
                <a:solidFill>
                  <a:srgbClr val="002060"/>
                </a:solidFill>
              </a:rPr>
              <a:t>ЖКБ, </a:t>
            </a:r>
            <a:r>
              <a:rPr lang="ru-RU" b="1" dirty="0">
                <a:solidFill>
                  <a:srgbClr val="002060"/>
                </a:solidFill>
              </a:rPr>
              <a:t>а обусловленные другими заболеваниями, не распознанными до проведения операции или обострившиеся после её проведения, а также появившиеся новые симптомы различных заболеваний, которых не было до проведения холецистэктомии. </a:t>
            </a:r>
            <a:endParaRPr lang="ru-RU" b="1" dirty="0" smtClean="0">
              <a:solidFill>
                <a:srgbClr val="002060"/>
              </a:solidFill>
            </a:endParaRPr>
          </a:p>
          <a:p>
            <a:pPr marL="0" indent="0" algn="just">
              <a:buNone/>
            </a:pPr>
            <a:r>
              <a:rPr lang="ru-RU" b="1" dirty="0">
                <a:solidFill>
                  <a:srgbClr val="002060"/>
                </a:solidFill>
              </a:rPr>
              <a:t>	</a:t>
            </a:r>
            <a:r>
              <a:rPr lang="ru-RU" b="1" dirty="0" smtClean="0">
                <a:solidFill>
                  <a:srgbClr val="002060"/>
                </a:solidFill>
              </a:rPr>
              <a:t>К </a:t>
            </a:r>
            <a:r>
              <a:rPr lang="ru-RU" b="1" dirty="0">
                <a:solidFill>
                  <a:srgbClr val="002060"/>
                </a:solidFill>
              </a:rPr>
              <a:t>сожалению, по результатам обследования больных, перенесших </a:t>
            </a:r>
            <a:r>
              <a:rPr lang="ru-RU" b="1" dirty="0" err="1">
                <a:solidFill>
                  <a:srgbClr val="002060"/>
                </a:solidFill>
              </a:rPr>
              <a:t>холецистэктомию</a:t>
            </a:r>
            <a:r>
              <a:rPr lang="ru-RU" b="1" dirty="0">
                <a:solidFill>
                  <a:srgbClr val="002060"/>
                </a:solidFill>
              </a:rPr>
              <a:t>, сравнительно часто выявленные клинические проявления, свидетельствующие об ухудшении состояния больных, ошибочно объединяются в единый, так называемый </a:t>
            </a:r>
            <a:r>
              <a:rPr lang="ru-RU" u="sng" dirty="0" smtClean="0">
                <a:solidFill>
                  <a:srgbClr val="FF0000"/>
                </a:solidFill>
              </a:rPr>
              <a:t>«постхолецистэктомический синдром». </a:t>
            </a:r>
            <a:endParaRPr lang="ru-RU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97883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83792" y="332656"/>
            <a:ext cx="4164672" cy="6192688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ru-RU" sz="4000" dirty="0"/>
              <a:t>История </a:t>
            </a:r>
            <a:r>
              <a:rPr lang="ru-RU" sz="4000" dirty="0" smtClean="0"/>
              <a:t>хирургии ЖКБ </a:t>
            </a:r>
            <a:r>
              <a:rPr lang="ru-RU" sz="4000" dirty="0"/>
              <a:t>имеет почти вековую давность, однако большое количество вопросов этой </a:t>
            </a:r>
            <a:r>
              <a:rPr lang="ru-RU" sz="4000" dirty="0" smtClean="0"/>
              <a:t>сложной</a:t>
            </a:r>
          </a:p>
          <a:p>
            <a:pPr marL="0" indent="0" algn="ctr">
              <a:buNone/>
            </a:pPr>
            <a:r>
              <a:rPr lang="ru-RU" sz="4000" b="1" dirty="0" smtClean="0">
                <a:solidFill>
                  <a:srgbClr val="FF0000"/>
                </a:solidFill>
              </a:rPr>
              <a:t>ПРОБЛЕМЫ ОСТАЕТСЯ НЕРЕШЕННЫМ </a:t>
            </a:r>
          </a:p>
          <a:p>
            <a:pPr marL="0" indent="0" algn="r">
              <a:buNone/>
            </a:pPr>
            <a:endParaRPr lang="ru-RU" sz="1400" dirty="0" smtClean="0">
              <a:solidFill>
                <a:srgbClr val="FF0000"/>
              </a:solidFill>
            </a:endParaRPr>
          </a:p>
          <a:p>
            <a:pPr marL="0" indent="0" algn="r">
              <a:buNone/>
            </a:pPr>
            <a:endParaRPr lang="ru-RU" sz="1400" dirty="0">
              <a:solidFill>
                <a:srgbClr val="FF0000"/>
              </a:solidFill>
            </a:endParaRPr>
          </a:p>
          <a:p>
            <a:pPr marL="0" indent="0" algn="r">
              <a:buNone/>
            </a:pPr>
            <a:endParaRPr lang="ru-RU" sz="1400" dirty="0" smtClean="0">
              <a:solidFill>
                <a:srgbClr val="FF0000"/>
              </a:solidFill>
            </a:endParaRPr>
          </a:p>
          <a:p>
            <a:pPr marL="0" indent="0" algn="r">
              <a:buNone/>
            </a:pPr>
            <a:endParaRPr lang="ru-RU" sz="1400" dirty="0" smtClean="0">
              <a:solidFill>
                <a:srgbClr val="FF0000"/>
              </a:solidFill>
            </a:endParaRPr>
          </a:p>
          <a:p>
            <a:pPr marL="0" indent="0" algn="r">
              <a:buNone/>
            </a:pPr>
            <a:endParaRPr lang="ru-RU" sz="1400" dirty="0">
              <a:solidFill>
                <a:srgbClr val="FF0000"/>
              </a:solidFill>
            </a:endParaRPr>
          </a:p>
          <a:p>
            <a:pPr marL="0" indent="0" algn="r">
              <a:buNone/>
            </a:pPr>
            <a:endParaRPr lang="ru-RU" sz="1400" dirty="0" smtClean="0">
              <a:solidFill>
                <a:srgbClr val="FF0000"/>
              </a:solidFill>
            </a:endParaRPr>
          </a:p>
          <a:p>
            <a:pPr marL="0" indent="0" algn="r">
              <a:buNone/>
            </a:pPr>
            <a:endParaRPr lang="ru-RU" sz="1400" dirty="0">
              <a:solidFill>
                <a:srgbClr val="FF0000"/>
              </a:solidFill>
            </a:endParaRPr>
          </a:p>
          <a:p>
            <a:pPr marL="0" indent="0" algn="r">
              <a:buNone/>
            </a:pPr>
            <a:endParaRPr lang="ru-RU" sz="1400" dirty="0" smtClean="0">
              <a:solidFill>
                <a:srgbClr val="FF0000"/>
              </a:solidFill>
            </a:endParaRPr>
          </a:p>
          <a:p>
            <a:pPr marL="0" indent="0" algn="r">
              <a:buNone/>
            </a:pPr>
            <a:endParaRPr lang="ru-RU" sz="1400" dirty="0">
              <a:solidFill>
                <a:srgbClr val="FF0000"/>
              </a:solidFill>
            </a:endParaRPr>
          </a:p>
          <a:p>
            <a:pPr marL="0" indent="0" algn="r">
              <a:buNone/>
            </a:pPr>
            <a:endParaRPr lang="ru-RU" sz="1400" dirty="0" smtClean="0">
              <a:solidFill>
                <a:srgbClr val="FF0000"/>
              </a:solidFill>
            </a:endParaRPr>
          </a:p>
          <a:p>
            <a:pPr marL="0" indent="0" algn="r">
              <a:buNone/>
            </a:pPr>
            <a:r>
              <a:rPr lang="ru-RU" sz="1400" dirty="0" smtClean="0">
                <a:solidFill>
                  <a:srgbClr val="FF0000"/>
                </a:solidFill>
              </a:rPr>
              <a:t>(</a:t>
            </a:r>
            <a:r>
              <a:rPr lang="ru-RU" sz="1400" dirty="0" err="1">
                <a:solidFill>
                  <a:srgbClr val="FF0000"/>
                </a:solidFill>
              </a:rPr>
              <a:t>Кукош</a:t>
            </a:r>
            <a:r>
              <a:rPr lang="ru-RU" sz="1400" dirty="0">
                <a:solidFill>
                  <a:srgbClr val="FF0000"/>
                </a:solidFill>
              </a:rPr>
              <a:t> М.В., 2006)</a:t>
            </a:r>
          </a:p>
        </p:txBody>
      </p:sp>
      <p:pic>
        <p:nvPicPr>
          <p:cNvPr id="4" name="Picture 2" descr="G:\ПХЭС\ПХЭС\20522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9" y="188640"/>
            <a:ext cx="4594876" cy="582017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495813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dirty="0" smtClean="0"/>
              <a:t>	</a:t>
            </a:r>
            <a:r>
              <a:rPr lang="ru-RU" dirty="0" smtClean="0">
                <a:solidFill>
                  <a:srgbClr val="00B050"/>
                </a:solidFill>
              </a:rPr>
              <a:t>Нарушения </a:t>
            </a:r>
            <a:r>
              <a:rPr lang="ru-RU" dirty="0">
                <a:solidFill>
                  <a:srgbClr val="00B050"/>
                </a:solidFill>
              </a:rPr>
              <a:t>моторно-эвакуаторной функции двенадцатиперстной кишки (ДПК) играют важную роль в развитии острых и хронических </a:t>
            </a:r>
            <a:r>
              <a:rPr lang="ru-RU" dirty="0" smtClean="0">
                <a:solidFill>
                  <a:srgbClr val="00B050"/>
                </a:solidFill>
              </a:rPr>
              <a:t>заболеваний </a:t>
            </a:r>
            <a:r>
              <a:rPr lang="ru-RU" dirty="0" err="1" smtClean="0">
                <a:solidFill>
                  <a:srgbClr val="00B050"/>
                </a:solidFill>
              </a:rPr>
              <a:t>гепатопанкреато</a:t>
            </a:r>
            <a:r>
              <a:rPr lang="ru-RU" dirty="0" smtClean="0">
                <a:solidFill>
                  <a:srgbClr val="00B050"/>
                </a:solidFill>
              </a:rPr>
              <a:t>-дуоденальной зоны в частности ЖКБ и панкреатита, как острого, так и хронического.</a:t>
            </a:r>
            <a:endParaRPr lang="ru-RU" dirty="0">
              <a:solidFill>
                <a:srgbClr val="00B050"/>
              </a:solidFill>
            </a:endParaRPr>
          </a:p>
          <a:p>
            <a:pPr marL="0" indent="0" algn="just">
              <a:buNone/>
            </a:pPr>
            <a:r>
              <a:rPr lang="ru-RU" dirty="0" smtClean="0">
                <a:solidFill>
                  <a:srgbClr val="00B050"/>
                </a:solidFill>
              </a:rPr>
              <a:t>	Болезни часто развиваются с детства, в связи с чем больные лечатся вначале у педиатров, а взрослея переходят </a:t>
            </a:r>
            <a:r>
              <a:rPr lang="ru-RU" dirty="0" smtClean="0">
                <a:solidFill>
                  <a:srgbClr val="00B050"/>
                </a:solidFill>
              </a:rPr>
              <a:t>к терапевтам </a:t>
            </a:r>
            <a:r>
              <a:rPr lang="ru-RU" dirty="0" smtClean="0">
                <a:solidFill>
                  <a:srgbClr val="00B050"/>
                </a:solidFill>
              </a:rPr>
              <a:t>и </a:t>
            </a:r>
            <a:r>
              <a:rPr lang="ru-RU" dirty="0" smtClean="0">
                <a:solidFill>
                  <a:srgbClr val="00B050"/>
                </a:solidFill>
              </a:rPr>
              <a:t>гастроэнтерологам, </a:t>
            </a:r>
            <a:r>
              <a:rPr lang="ru-RU" dirty="0" smtClean="0">
                <a:solidFill>
                  <a:srgbClr val="00B050"/>
                </a:solidFill>
              </a:rPr>
              <a:t>а зачастую и </a:t>
            </a:r>
            <a:r>
              <a:rPr lang="ru-RU" dirty="0" smtClean="0">
                <a:solidFill>
                  <a:srgbClr val="00B050"/>
                </a:solidFill>
              </a:rPr>
              <a:t>хирургам. </a:t>
            </a:r>
            <a:endParaRPr lang="ru-RU" dirty="0" smtClean="0">
              <a:solidFill>
                <a:srgbClr val="00B050"/>
              </a:solidFill>
            </a:endParaRPr>
          </a:p>
          <a:p>
            <a:pPr marL="0" indent="0" algn="r">
              <a:buNone/>
            </a:pPr>
            <a:r>
              <a:rPr lang="ru-RU" sz="1600" dirty="0" smtClean="0">
                <a:solidFill>
                  <a:srgbClr val="FF0000"/>
                </a:solidFill>
              </a:rPr>
              <a:t>(М.В. Репин, 2005).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329436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6336704"/>
          </a:xfrm>
        </p:spPr>
        <p:txBody>
          <a:bodyPr>
            <a:normAutofit fontScale="85000" lnSpcReduction="10000"/>
          </a:bodyPr>
          <a:lstStyle/>
          <a:p>
            <a:pPr marL="0" indent="0" algn="just">
              <a:buNone/>
            </a:pPr>
            <a:r>
              <a:rPr lang="ru-RU" dirty="0" smtClean="0"/>
              <a:t>	 Нарушения моторно-эвакуаторной функции двенадцатиперстной кишки (ДПК)  чаще всего обусловлена хроническим нарушением дуоденальной проходимости. Эта патология встречается у </a:t>
            </a:r>
            <a:r>
              <a:rPr lang="ru-RU" sz="3500" b="1" dirty="0" smtClean="0">
                <a:solidFill>
                  <a:srgbClr val="FF0000"/>
                </a:solidFill>
              </a:rPr>
              <a:t>26,5% </a:t>
            </a:r>
            <a:r>
              <a:rPr lang="ru-RU" dirty="0" smtClean="0"/>
              <a:t>больных </a:t>
            </a:r>
            <a:r>
              <a:rPr lang="ru-RU" dirty="0" smtClean="0">
                <a:solidFill>
                  <a:srgbClr val="FF0000"/>
                </a:solidFill>
              </a:rPr>
              <a:t>ЖКБ</a:t>
            </a:r>
            <a:r>
              <a:rPr lang="ru-RU" dirty="0" smtClean="0"/>
              <a:t> и у </a:t>
            </a:r>
            <a:r>
              <a:rPr lang="ru-RU" b="1" dirty="0" smtClean="0">
                <a:solidFill>
                  <a:srgbClr val="00B050"/>
                </a:solidFill>
              </a:rPr>
              <a:t>82%</a:t>
            </a:r>
            <a:r>
              <a:rPr lang="ru-RU" dirty="0" smtClean="0"/>
              <a:t> больных так называемым </a:t>
            </a:r>
            <a:r>
              <a:rPr lang="ru-RU" dirty="0" smtClean="0">
                <a:solidFill>
                  <a:srgbClr val="00B050"/>
                </a:solidFill>
              </a:rPr>
              <a:t>«постхолецистэктомическим синдромом» </a:t>
            </a:r>
            <a:r>
              <a:rPr lang="ru-RU" dirty="0" smtClean="0"/>
              <a:t>и являются второй (после </a:t>
            </a:r>
            <a:r>
              <a:rPr lang="ru-RU" dirty="0" err="1" smtClean="0"/>
              <a:t>холедохолитиаза</a:t>
            </a:r>
            <a:r>
              <a:rPr lang="ru-RU" dirty="0" smtClean="0"/>
              <a:t>) причиной развития хронического панкреатита. </a:t>
            </a:r>
          </a:p>
          <a:p>
            <a:pPr marL="0" indent="0" algn="r">
              <a:buNone/>
            </a:pPr>
            <a:endParaRPr lang="ru-RU" sz="1600" dirty="0" smtClean="0"/>
          </a:p>
          <a:p>
            <a:pPr marL="0" indent="0" algn="r">
              <a:buNone/>
            </a:pPr>
            <a:r>
              <a:rPr lang="ru-RU" sz="1600" dirty="0" smtClean="0"/>
              <a:t> </a:t>
            </a:r>
            <a:r>
              <a:rPr lang="ru-RU" sz="1600" dirty="0">
                <a:solidFill>
                  <a:srgbClr val="FF0000"/>
                </a:solidFill>
              </a:rPr>
              <a:t>(М.В. Репин, 2005; С.Ф. Багненко и соавт., 2006)</a:t>
            </a:r>
          </a:p>
          <a:p>
            <a:pPr marL="0" indent="0" algn="just">
              <a:buNone/>
            </a:pPr>
            <a:r>
              <a:rPr lang="ru-RU" dirty="0" smtClean="0"/>
              <a:t>	По </a:t>
            </a:r>
            <a:r>
              <a:rPr lang="ru-RU" dirty="0"/>
              <a:t>данным разных авторов среди причин хронических нарушений дуоденальной проходимости </a:t>
            </a:r>
            <a:r>
              <a:rPr lang="ru-RU" dirty="0" smtClean="0"/>
              <a:t> является </a:t>
            </a:r>
            <a:r>
              <a:rPr lang="ru-RU" b="1" dirty="0" err="1" smtClean="0">
                <a:solidFill>
                  <a:srgbClr val="0070C0"/>
                </a:solidFill>
              </a:rPr>
              <a:t>а</a:t>
            </a:r>
            <a:r>
              <a:rPr lang="ru-RU" b="1" dirty="0" err="1" smtClean="0">
                <a:solidFill>
                  <a:srgbClr val="0070C0"/>
                </a:solidFill>
              </a:rPr>
              <a:t>ртериомезентериальная</a:t>
            </a:r>
            <a:r>
              <a:rPr lang="ru-RU" b="1" dirty="0" smtClean="0">
                <a:solidFill>
                  <a:srgbClr val="0070C0"/>
                </a:solidFill>
              </a:rPr>
              <a:t> </a:t>
            </a:r>
            <a:r>
              <a:rPr lang="ru-RU" b="1" dirty="0">
                <a:solidFill>
                  <a:srgbClr val="0070C0"/>
                </a:solidFill>
              </a:rPr>
              <a:t>компрессия (АМК) двенадцатиперстной кишки </a:t>
            </a:r>
            <a:r>
              <a:rPr lang="ru-RU" b="1" dirty="0" smtClean="0">
                <a:solidFill>
                  <a:srgbClr val="0070C0"/>
                </a:solidFill>
              </a:rPr>
              <a:t> </a:t>
            </a:r>
            <a:r>
              <a:rPr lang="ru-RU" dirty="0" smtClean="0"/>
              <a:t>- </a:t>
            </a:r>
            <a:r>
              <a:rPr lang="ru-RU" b="1" dirty="0" smtClean="0">
                <a:solidFill>
                  <a:srgbClr val="FF0000"/>
                </a:solidFill>
              </a:rPr>
              <a:t>до </a:t>
            </a:r>
            <a:r>
              <a:rPr lang="ru-RU" b="1" dirty="0">
                <a:solidFill>
                  <a:srgbClr val="FF0000"/>
                </a:solidFill>
              </a:rPr>
              <a:t>17 </a:t>
            </a:r>
            <a:r>
              <a:rPr lang="ru-RU" b="1" dirty="0" smtClean="0">
                <a:solidFill>
                  <a:srgbClr val="FF0000"/>
                </a:solidFill>
              </a:rPr>
              <a:t>% </a:t>
            </a:r>
            <a:endParaRPr lang="ru-RU" dirty="0"/>
          </a:p>
          <a:p>
            <a:pPr marL="0" indent="0" algn="r">
              <a:buNone/>
            </a:pPr>
            <a:endParaRPr lang="ru-RU" sz="1400" dirty="0" smtClean="0">
              <a:solidFill>
                <a:srgbClr val="FF0000"/>
              </a:solidFill>
            </a:endParaRPr>
          </a:p>
          <a:p>
            <a:pPr marL="0" indent="0" algn="r">
              <a:buNone/>
            </a:pPr>
            <a:r>
              <a:rPr lang="ru-RU" sz="1400" dirty="0" smtClean="0">
                <a:solidFill>
                  <a:srgbClr val="FF0000"/>
                </a:solidFill>
              </a:rPr>
              <a:t>(</a:t>
            </a:r>
            <a:r>
              <a:rPr lang="ru-RU" sz="1400" dirty="0">
                <a:solidFill>
                  <a:srgbClr val="FF0000"/>
                </a:solidFill>
              </a:rPr>
              <a:t>Ю.А. Нестеренко и </a:t>
            </a:r>
            <a:r>
              <a:rPr lang="ru-RU" sz="1400" dirty="0" err="1">
                <a:solidFill>
                  <a:srgbClr val="FF0000"/>
                </a:solidFill>
              </a:rPr>
              <a:t>соавт</a:t>
            </a:r>
            <a:r>
              <a:rPr lang="ru-RU" sz="1400" dirty="0">
                <a:solidFill>
                  <a:srgbClr val="FF0000"/>
                </a:solidFill>
              </a:rPr>
              <a:t>., 1990; К.Н. </a:t>
            </a:r>
            <a:r>
              <a:rPr lang="ru-RU" sz="1400" dirty="0" err="1">
                <a:solidFill>
                  <a:srgbClr val="FF0000"/>
                </a:solidFill>
              </a:rPr>
              <a:t>Жандаров</a:t>
            </a:r>
            <a:r>
              <a:rPr lang="ru-RU" sz="1400" dirty="0">
                <a:solidFill>
                  <a:srgbClr val="FF0000"/>
                </a:solidFill>
              </a:rPr>
              <a:t>, 1999; П.В. </a:t>
            </a:r>
            <a:r>
              <a:rPr lang="ru-RU" sz="1400" dirty="0" err="1">
                <a:solidFill>
                  <a:srgbClr val="FF0000"/>
                </a:solidFill>
              </a:rPr>
              <a:t>Гарелик</a:t>
            </a:r>
            <a:r>
              <a:rPr lang="ru-RU" sz="1400" dirty="0">
                <a:solidFill>
                  <a:srgbClr val="FF0000"/>
                </a:solidFill>
              </a:rPr>
              <a:t> и </a:t>
            </a:r>
            <a:r>
              <a:rPr lang="ru-RU" sz="1400" dirty="0" err="1">
                <a:solidFill>
                  <a:srgbClr val="FF0000"/>
                </a:solidFill>
              </a:rPr>
              <a:t>соавт</a:t>
            </a:r>
            <a:r>
              <a:rPr lang="ru-RU" sz="1400" dirty="0">
                <a:solidFill>
                  <a:srgbClr val="FF0000"/>
                </a:solidFill>
              </a:rPr>
              <a:t>., 2001; М.В. Репин, 2005</a:t>
            </a:r>
            <a:r>
              <a:rPr lang="ru-RU" sz="1400" dirty="0" smtClean="0">
                <a:solidFill>
                  <a:srgbClr val="FF0000"/>
                </a:solidFill>
              </a:rPr>
              <a:t>)</a:t>
            </a:r>
          </a:p>
          <a:p>
            <a:pPr marL="0" indent="0" algn="r">
              <a:buNone/>
            </a:pPr>
            <a:r>
              <a:rPr lang="ru-RU" sz="1400" dirty="0" smtClean="0">
                <a:solidFill>
                  <a:srgbClr val="FF0000"/>
                </a:solidFill>
              </a:rPr>
              <a:t> </a:t>
            </a:r>
            <a:endParaRPr lang="ru-RU" sz="1400" dirty="0">
              <a:solidFill>
                <a:srgbClr val="FF0000"/>
              </a:solidFill>
            </a:endParaRPr>
          </a:p>
          <a:p>
            <a:pPr marL="0" indent="0" algn="just">
              <a:buNone/>
            </a:pPr>
            <a:r>
              <a:rPr lang="ru-RU" dirty="0" smtClean="0"/>
              <a:t>	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802103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</Template>
  <TotalTime>342</TotalTime>
  <Words>241</Words>
  <Application>Microsoft Office PowerPoint</Application>
  <PresentationFormat>Экран (4:3)</PresentationFormat>
  <Paragraphs>107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ГБУЗ РБ БСМП г. Уфа Показания к ультразвуковой диагностике аортомезентериального угла при заболеваниях желудочно-кишечного тракта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Показания для УЗИ аортомезентериального угла</vt:lpstr>
      <vt:lpstr>УЗИ аортомезентериального угла лежа</vt:lpstr>
      <vt:lpstr>Слайд 18</vt:lpstr>
      <vt:lpstr>УЗИ аортомезентериального угла в коленно-локтевой позиции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Ультразвуковая диагностика аортомезентериального угла при ЖКБ и др. заболеваниях ОБП</dc:title>
  <dc:creator>Ординаторская 7 этаж2 Общая хирургия</dc:creator>
  <cp:lastModifiedBy>Статистик</cp:lastModifiedBy>
  <cp:revision>36</cp:revision>
  <cp:lastPrinted>2017-03-13T03:22:23Z</cp:lastPrinted>
  <dcterms:created xsi:type="dcterms:W3CDTF">2017-03-09T03:53:36Z</dcterms:created>
  <dcterms:modified xsi:type="dcterms:W3CDTF">2017-03-27T09:30:39Z</dcterms:modified>
</cp:coreProperties>
</file>