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21"/>
  </p:notesMasterIdLst>
  <p:handoutMasterIdLst>
    <p:handoutMasterId r:id="rId22"/>
  </p:handoutMasterIdLst>
  <p:sldIdLst>
    <p:sldId id="1030" r:id="rId2"/>
    <p:sldId id="948" r:id="rId3"/>
    <p:sldId id="1081" r:id="rId4"/>
    <p:sldId id="919" r:id="rId5"/>
    <p:sldId id="1110" r:id="rId6"/>
    <p:sldId id="1156" r:id="rId7"/>
    <p:sldId id="742" r:id="rId8"/>
    <p:sldId id="1125" r:id="rId9"/>
    <p:sldId id="982" r:id="rId10"/>
    <p:sldId id="971" r:id="rId11"/>
    <p:sldId id="1174" r:id="rId12"/>
    <p:sldId id="1139" r:id="rId13"/>
    <p:sldId id="1140" r:id="rId14"/>
    <p:sldId id="1111" r:id="rId15"/>
    <p:sldId id="1076" r:id="rId16"/>
    <p:sldId id="1025" r:id="rId17"/>
    <p:sldId id="659" r:id="rId18"/>
    <p:sldId id="1144" r:id="rId19"/>
    <p:sldId id="11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0099"/>
    <a:srgbClr val="FF00FF"/>
    <a:srgbClr val="9933FF"/>
    <a:srgbClr val="CC0066"/>
    <a:srgbClr val="66FFFF"/>
    <a:srgbClr val="66FF66"/>
    <a:srgbClr val="FF9966"/>
    <a:srgbClr val="0000CC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977" autoAdjust="0"/>
  </p:normalViewPr>
  <p:slideViewPr>
    <p:cSldViewPr>
      <p:cViewPr>
        <p:scale>
          <a:sx n="80" d="100"/>
          <a:sy n="80" d="100"/>
        </p:scale>
        <p:origin x="-984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12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13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14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15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17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935039370078737E-2"/>
          <c:y val="0.13008382464345675"/>
          <c:w val="0.89048501749781273"/>
          <c:h val="0.680232697561422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9.6363193079308674E-3"/>
                  <c:y val="-2.3237410823097274E-3"/>
                </c:manualLayout>
              </c:layout>
              <c:showVal val="1"/>
            </c:dLbl>
            <c:dLbl>
              <c:idx val="1"/>
              <c:layout>
                <c:manualLayout>
                  <c:x val="-1.1486220472440945E-3"/>
                  <c:y val="-4.9884474072952123E-3"/>
                </c:manualLayout>
              </c:layout>
              <c:showVal val="1"/>
            </c:dLbl>
            <c:dLbl>
              <c:idx val="2"/>
              <c:layout>
                <c:manualLayout>
                  <c:x val="-3.14806778838541E-3"/>
                  <c:y val="3.1612165222360436E-3"/>
                </c:manualLayout>
              </c:layout>
              <c:showVal val="1"/>
            </c:dLbl>
            <c:dLbl>
              <c:idx val="3"/>
              <c:layout>
                <c:manualLayout>
                  <c:x val="-2.777777777777901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-1.3888888888889074E-3"/>
                  <c:y val="1.3594743256150985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34</c:v>
                </c:pt>
                <c:pt idx="1">
                  <c:v>58.2</c:v>
                </c:pt>
                <c:pt idx="2">
                  <c:v>32.200000000000003</c:v>
                </c:pt>
                <c:pt idx="3">
                  <c:v>36.5</c:v>
                </c:pt>
                <c:pt idx="4">
                  <c:v>21.5</c:v>
                </c:pt>
                <c:pt idx="5">
                  <c:v>48.3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8181FF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1.0140379722169057E-3"/>
                  <c:y val="-9.7133348501187086E-3"/>
                </c:manualLayout>
              </c:layout>
              <c:showVal val="1"/>
            </c:dLbl>
            <c:dLbl>
              <c:idx val="1"/>
              <c:layout>
                <c:manualLayout>
                  <c:x val="6.9917572181882577E-3"/>
                  <c:y val="4.6965308269628749E-3"/>
                </c:manualLayout>
              </c:layout>
              <c:showVal val="1"/>
            </c:dLbl>
            <c:dLbl>
              <c:idx val="2"/>
              <c:layout>
                <c:manualLayout>
                  <c:x val="9.0741469816273748E-3"/>
                  <c:y val="-5.7756376158349196E-3"/>
                </c:manualLayout>
              </c:layout>
              <c:showVal val="1"/>
            </c:dLbl>
            <c:dLbl>
              <c:idx val="3"/>
              <c:layout>
                <c:manualLayout>
                  <c:x val="2.7777777777779024E-3"/>
                  <c:y val="3.6601051014207896E-3"/>
                </c:manualLayout>
              </c:layout>
              <c:showVal val="1"/>
            </c:dLbl>
            <c:dLbl>
              <c:idx val="4"/>
              <c:layout>
                <c:manualLayout>
                  <c:x val="-1.8561779042419631E-3"/>
                  <c:y val="8.1520333705730925E-3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388888888888922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48.7</c:v>
                </c:pt>
                <c:pt idx="1">
                  <c:v>39.800000000000011</c:v>
                </c:pt>
                <c:pt idx="2">
                  <c:v>24.9</c:v>
                </c:pt>
                <c:pt idx="3">
                  <c:v>42.3</c:v>
                </c:pt>
                <c:pt idx="4">
                  <c:v>44.9</c:v>
                </c:pt>
                <c:pt idx="5">
                  <c:v>43.8</c:v>
                </c:pt>
                <c:pt idx="6">
                  <c:v>38.300000000000011</c:v>
                </c:pt>
              </c:numCache>
            </c:numRef>
          </c:val>
        </c:ser>
        <c:dLbls/>
        <c:axId val="86321408"/>
        <c:axId val="86339584"/>
      </c:barChart>
      <c:catAx>
        <c:axId val="86321408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6339584"/>
        <c:crosses val="autoZero"/>
        <c:auto val="1"/>
        <c:lblAlgn val="ctr"/>
        <c:lblOffset val="100"/>
      </c:catAx>
      <c:valAx>
        <c:axId val="86339584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321408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7938990637574249"/>
          <c:y val="0.19408215748068589"/>
          <c:w val="0.41965466546224389"/>
          <c:h val="7.8125777767309751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7472120473543432E-2"/>
          <c:y val="5.0121538943124801E-3"/>
          <c:w val="0.83154203806813431"/>
          <c:h val="0.95238758474734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explosion val="8"/>
          <c:dPt>
            <c:idx val="0"/>
            <c:spPr>
              <a:solidFill>
                <a:srgbClr val="FF00FF"/>
              </a:solidFill>
              <a:ln w="57150">
                <a:solidFill>
                  <a:srgbClr val="FF00FF"/>
                </a:solidFill>
              </a:ln>
            </c:spPr>
          </c:dPt>
          <c:dPt>
            <c:idx val="1"/>
            <c:spPr>
              <a:solidFill>
                <a:srgbClr val="66FF66"/>
              </a:solidFill>
            </c:spPr>
          </c:dPt>
          <c:dPt>
            <c:idx val="2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-0.1401845625458448"/>
                  <c:y val="2.6893990961483538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6.6048793310906281E-2"/>
                  <c:y val="-0.14282511031207698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0.14725166125261518"/>
                  <c:y val="2.9357493880449202E-2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ТИА</c:v>
                </c:pt>
                <c:pt idx="1">
                  <c:v>ИИ</c:v>
                </c:pt>
                <c:pt idx="2">
                  <c:v>ГИ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624</c:v>
                </c:pt>
                <c:pt idx="1">
                  <c:v>2928</c:v>
                </c:pt>
                <c:pt idx="2">
                  <c:v>534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68525809273841E-2"/>
          <c:y val="9.3139270562886664E-2"/>
          <c:w val="0.95031474190726128"/>
          <c:h val="0.7362344329152817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gradFill flip="none" rotWithShape="1">
              <a:gsLst>
                <a:gs pos="0">
                  <a:srgbClr val="9933FF">
                    <a:tint val="66000"/>
                    <a:satMod val="160000"/>
                  </a:srgbClr>
                </a:gs>
                <a:gs pos="50000">
                  <a:srgbClr val="9933FF">
                    <a:tint val="44500"/>
                    <a:satMod val="160000"/>
                  </a:srgbClr>
                </a:gs>
                <a:gs pos="100000">
                  <a:srgbClr val="9933FF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1.379636920384952E-2"/>
                  <c:y val="-5.4074638717657693E-3"/>
                </c:manualLayout>
              </c:layout>
              <c:showVal val="1"/>
            </c:dLbl>
            <c:dLbl>
              <c:idx val="1"/>
              <c:layout>
                <c:manualLayout>
                  <c:x val="-2.2158047039626223E-4"/>
                  <c:y val="-4.8931922233869576E-3"/>
                </c:manualLayout>
              </c:layout>
              <c:showVal val="1"/>
            </c:dLbl>
            <c:dLbl>
              <c:idx val="2"/>
              <c:layout>
                <c:manualLayout>
                  <c:x val="-3.1480677883854035E-3"/>
                  <c:y val="3.1612165222360397E-3"/>
                </c:manualLayout>
              </c:layout>
              <c:showVal val="1"/>
            </c:dLbl>
            <c:dLbl>
              <c:idx val="3"/>
              <c:layout>
                <c:manualLayout>
                  <c:x val="-2.7777777777778945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1.3888888888889249E-3"/>
                  <c:y val="-4.7058494161124134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9.7222222222222224E-3"/>
                  <c:y val="4.0404066112505379E-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  <c:pt idx="7">
                  <c:v>ЦП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26.3</c:v>
                </c:pt>
                <c:pt idx="1">
                  <c:v>40.5</c:v>
                </c:pt>
                <c:pt idx="2">
                  <c:v>16.2</c:v>
                </c:pt>
                <c:pt idx="3">
                  <c:v>30.4</c:v>
                </c:pt>
                <c:pt idx="4">
                  <c:v>30.3</c:v>
                </c:pt>
                <c:pt idx="5">
                  <c:v>29.4</c:v>
                </c:pt>
                <c:pt idx="6">
                  <c:v>26.3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gradFill flip="none" rotWithShape="1">
              <a:gsLst>
                <a:gs pos="0">
                  <a:srgbClr val="9933FF">
                    <a:shade val="30000"/>
                    <a:satMod val="115000"/>
                  </a:srgbClr>
                </a:gs>
                <a:gs pos="50000">
                  <a:srgbClr val="9933FF">
                    <a:shade val="67500"/>
                    <a:satMod val="115000"/>
                  </a:srgbClr>
                </a:gs>
                <a:gs pos="100000">
                  <a:srgbClr val="9933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solidFill>
                <a:srgbClr val="F923F9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F923F9"/>
                </a:solidFill>
              </a:ln>
            </c:spPr>
          </c:dPt>
          <c:dLbls>
            <c:dLbl>
              <c:idx val="0"/>
              <c:layout>
                <c:manualLayout>
                  <c:x val="-4.0743657042869646E-3"/>
                  <c:y val="6.8542403721809824E-3"/>
                </c:manualLayout>
              </c:layout>
              <c:showVal val="1"/>
            </c:dLbl>
            <c:dLbl>
              <c:idx val="1"/>
              <c:layout>
                <c:manualLayout>
                  <c:x val="1.5962912837747752E-2"/>
                  <c:y val="1.3286793839672788E-2"/>
                </c:manualLayout>
              </c:layout>
              <c:showVal val="1"/>
            </c:dLbl>
            <c:dLbl>
              <c:idx val="2"/>
              <c:layout>
                <c:manualLayout>
                  <c:x val="-6.4807524059487499E-4"/>
                  <c:y val="1.9452296433729099E-2"/>
                </c:manualLayout>
              </c:layout>
              <c:showVal val="1"/>
            </c:dLbl>
            <c:dLbl>
              <c:idx val="3"/>
              <c:layout>
                <c:manualLayout>
                  <c:x val="3.9934796225627204E-3"/>
                  <c:y val="1.1715811664981472E-2"/>
                </c:manualLayout>
              </c:layout>
              <c:showVal val="1"/>
            </c:dLbl>
            <c:dLbl>
              <c:idx val="4"/>
              <c:layout>
                <c:manualLayout>
                  <c:x val="5.1514838973677835E-3"/>
                  <c:y val="-8.3877137199475649E-3"/>
                </c:manualLayout>
              </c:layout>
              <c:showVal val="1"/>
            </c:dLbl>
            <c:dLbl>
              <c:idx val="5"/>
              <c:layout>
                <c:manualLayout>
                  <c:x val="7.6981918865910489E-3"/>
                  <c:y val="-1.6818596865516781E-2"/>
                </c:manualLayout>
              </c:layout>
              <c:showVal val="1"/>
            </c:dLbl>
            <c:dLbl>
              <c:idx val="6"/>
              <c:layout>
                <c:manualLayout>
                  <c:x val="-8.333333333333335E-3"/>
                  <c:y val="3.8542172574342816E-17"/>
                </c:manualLayout>
              </c:layout>
              <c:showVal val="1"/>
            </c:dLbl>
            <c:dLbl>
              <c:idx val="7"/>
              <c:layout>
                <c:manualLayout>
                  <c:x val="6.3497374156128519E-4"/>
                  <c:y val="-2.5063682226517371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20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  <c:pt idx="7">
                  <c:v>ЦП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26.6</c:v>
                </c:pt>
                <c:pt idx="1">
                  <c:v>32.1</c:v>
                </c:pt>
                <c:pt idx="2">
                  <c:v>29.4</c:v>
                </c:pt>
                <c:pt idx="3">
                  <c:v>32.1</c:v>
                </c:pt>
                <c:pt idx="4">
                  <c:v>38.6</c:v>
                </c:pt>
                <c:pt idx="5">
                  <c:v>31.9</c:v>
                </c:pt>
                <c:pt idx="6">
                  <c:v>30.9</c:v>
                </c:pt>
                <c:pt idx="7">
                  <c:v>35</c:v>
                </c:pt>
              </c:numCache>
            </c:numRef>
          </c:val>
        </c:ser>
        <c:dLbls/>
        <c:axId val="93106944"/>
        <c:axId val="93108480"/>
      </c:barChart>
      <c:catAx>
        <c:axId val="9310694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93108480"/>
        <c:crosses val="autoZero"/>
        <c:auto val="1"/>
        <c:lblAlgn val="ctr"/>
        <c:lblOffset val="100"/>
      </c:catAx>
      <c:valAx>
        <c:axId val="93108480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3106944"/>
        <c:crosses val="autoZero"/>
        <c:crossBetween val="between"/>
        <c:majorUnit val="17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5.9925044169352036E-2"/>
          <c:y val="2.776713588370078E-3"/>
          <c:w val="0.50342778908390196"/>
          <c:h val="0.10652329806063042"/>
        </c:manualLayout>
      </c:layout>
      <c:spPr>
        <a:noFill/>
      </c:spPr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20095776428867E-2"/>
          <c:y val="9.3139236823894231E-2"/>
          <c:w val="0.95031474190726128"/>
          <c:h val="0.6548108528740821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FF9966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1.379636920384952E-2"/>
                  <c:y val="-5.4074638717657693E-3"/>
                </c:manualLayout>
              </c:layout>
              <c:showVal val="1"/>
            </c:dLbl>
            <c:dLbl>
              <c:idx val="1"/>
              <c:layout>
                <c:manualLayout>
                  <c:x val="-2.2158047039626223E-4"/>
                  <c:y val="-4.8931922233869576E-3"/>
                </c:manualLayout>
              </c:layout>
              <c:showVal val="1"/>
            </c:dLbl>
            <c:dLbl>
              <c:idx val="2"/>
              <c:layout>
                <c:manualLayout>
                  <c:x val="-3.1480677883854035E-3"/>
                  <c:y val="3.1612165222360397E-3"/>
                </c:manualLayout>
              </c:layout>
              <c:showVal val="1"/>
            </c:dLbl>
            <c:dLbl>
              <c:idx val="3"/>
              <c:layout>
                <c:manualLayout>
                  <c:x val="-2.7777777777778945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1.3888888888889249E-3"/>
                  <c:y val="-4.7058494161124134E-3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9.7222222222222224E-3"/>
                  <c:y val="4.0404066112505379E-3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83.9</c:v>
                </c:pt>
                <c:pt idx="1">
                  <c:v>65.8</c:v>
                </c:pt>
                <c:pt idx="2">
                  <c:v>91.4</c:v>
                </c:pt>
                <c:pt idx="3">
                  <c:v>82.3</c:v>
                </c:pt>
                <c:pt idx="4">
                  <c:v>65.8</c:v>
                </c:pt>
                <c:pt idx="5">
                  <c:v>67.400000000000006</c:v>
                </c:pt>
                <c:pt idx="6">
                  <c:v>78.400000000000006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9933FF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-4.0743657042869646E-3"/>
                  <c:y val="6.8542403721809824E-3"/>
                </c:manualLayout>
              </c:layout>
              <c:showVal val="1"/>
            </c:dLbl>
            <c:dLbl>
              <c:idx val="1"/>
              <c:layout>
                <c:manualLayout>
                  <c:x val="9.3071134668098864E-3"/>
                  <c:y val="6.8881313769811401E-4"/>
                </c:manualLayout>
              </c:layout>
              <c:showVal val="1"/>
            </c:dLbl>
            <c:dLbl>
              <c:idx val="2"/>
              <c:layout>
                <c:manualLayout>
                  <c:x val="2.1981642152361841E-2"/>
                  <c:y val="1.9452259319112829E-2"/>
                </c:manualLayout>
              </c:layout>
              <c:showVal val="1"/>
            </c:dLbl>
            <c:dLbl>
              <c:idx val="3"/>
              <c:layout>
                <c:manualLayout>
                  <c:x val="1.5973918490250878E-2"/>
                  <c:y val="2.1893759288859546E-2"/>
                </c:manualLayout>
              </c:layout>
              <c:showVal val="1"/>
            </c:dLbl>
            <c:dLbl>
              <c:idx val="4"/>
              <c:layout>
                <c:manualLayout>
                  <c:x val="7.8138036457429307E-3"/>
                  <c:y val="-3.2990102167937715E-3"/>
                </c:manualLayout>
              </c:layout>
              <c:showVal val="1"/>
            </c:dLbl>
            <c:dLbl>
              <c:idx val="5"/>
              <c:layout>
                <c:manualLayout>
                  <c:x val="7.6981918865910489E-3"/>
                  <c:y val="-1.6818596865516781E-2"/>
                </c:manualLayout>
              </c:layout>
              <c:showVal val="1"/>
            </c:dLbl>
            <c:dLbl>
              <c:idx val="6"/>
              <c:layout>
                <c:manualLayout>
                  <c:x val="9.8474385968442949E-4"/>
                  <c:y val="5.0889626810739089E-3"/>
                </c:manualLayout>
              </c:layout>
              <c:showVal val="1"/>
            </c:dLbl>
            <c:dLbl>
              <c:idx val="7"/>
              <c:layout>
                <c:manualLayout>
                  <c:x val="6.3497374156128519E-4"/>
                  <c:y val="-2.5063682226517371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20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noFill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 БСМП</c:v>
                </c:pt>
                <c:pt idx="6">
                  <c:v>ИТОГО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85.7</c:v>
                </c:pt>
                <c:pt idx="1">
                  <c:v>70.7</c:v>
                </c:pt>
                <c:pt idx="2">
                  <c:v>82.8</c:v>
                </c:pt>
                <c:pt idx="3">
                  <c:v>85.6</c:v>
                </c:pt>
                <c:pt idx="4">
                  <c:v>67.599999999999994</c:v>
                </c:pt>
                <c:pt idx="5">
                  <c:v>71.5</c:v>
                </c:pt>
                <c:pt idx="6">
                  <c:v>78.7</c:v>
                </c:pt>
              </c:numCache>
            </c:numRef>
          </c:val>
        </c:ser>
        <c:dLbls/>
        <c:axId val="93039616"/>
        <c:axId val="93287168"/>
      </c:barChart>
      <c:catAx>
        <c:axId val="9303961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93287168"/>
        <c:crosses val="autoZero"/>
        <c:auto val="1"/>
        <c:lblAlgn val="ctr"/>
        <c:lblOffset val="100"/>
      </c:catAx>
      <c:valAx>
        <c:axId val="93287168"/>
        <c:scaling>
          <c:orientation val="minMax"/>
          <c:max val="110"/>
          <c:min val="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3039616"/>
        <c:crosses val="autoZero"/>
        <c:crossBetween val="between"/>
        <c:majorUnit val="17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61501871170557021"/>
          <c:y val="8.4522861663962626E-2"/>
          <c:w val="0.37829876091027032"/>
          <c:h val="0.10652329806063042"/>
        </c:manualLayout>
      </c:layout>
      <c:spPr>
        <a:noFill/>
      </c:spPr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7472120473543432E-2"/>
          <c:y val="5.0121538943124801E-3"/>
          <c:w val="0.83154203806813431"/>
          <c:h val="0.95238758474734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explosion val="8"/>
          <c:dPt>
            <c:idx val="0"/>
            <c:spPr>
              <a:solidFill>
                <a:schemeClr val="bg1"/>
              </a:solidFill>
              <a:ln w="57150"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CC0099"/>
              </a:solidFill>
            </c:spPr>
          </c:dPt>
          <c:dPt>
            <c:idx val="2"/>
            <c:spPr>
              <a:solidFill>
                <a:srgbClr val="9933FF"/>
              </a:solidFill>
            </c:spPr>
          </c:dPt>
          <c:dLbls>
            <c:dLbl>
              <c:idx val="0"/>
              <c:layout>
                <c:manualLayout>
                  <c:x val="-0.234832690919444"/>
                  <c:y val="0.14554780270613488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6.8752904315267163E-2"/>
                  <c:y val="-0.14282523288435367"/>
                </c:manualLayout>
              </c:layout>
              <c:spPr/>
              <c:txPr>
                <a:bodyPr/>
                <a:lstStyle/>
                <a:p>
                  <a:pPr>
                    <a:defRPr sz="2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0.18453743691831043"/>
                  <c:y val="0.1141101124370151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 4,5 час</c:v>
                </c:pt>
                <c:pt idx="1">
                  <c:v>позднее 24 час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214</c:v>
                </c:pt>
                <c:pt idx="1">
                  <c:v>217</c:v>
                </c:pt>
                <c:pt idx="2">
                  <c:v>239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096298432616171E-2"/>
          <c:y val="0.10873922956744278"/>
          <c:w val="0.95399311023622069"/>
          <c:h val="0.593925720184220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9900FF"/>
            </a:solidFill>
            <a:ln w="12700">
              <a:noFill/>
            </a:ln>
          </c:spPr>
          <c:dPt>
            <c:idx val="0"/>
            <c:spPr>
              <a:solidFill>
                <a:srgbClr val="FF0000"/>
              </a:solidFill>
              <a:ln w="12700">
                <a:noFill/>
              </a:ln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9.7222222222222224E-3"/>
                  <c:y val="4.5444461143197114E-3"/>
                </c:manualLayout>
              </c:layout>
              <c:showVal val="1"/>
            </c:dLbl>
            <c:dLbl>
              <c:idx val="3"/>
              <c:layout>
                <c:manualLayout>
                  <c:x val="-1.3377357127192541E-3"/>
                  <c:y val="1.7453809932903422E-2"/>
                </c:manualLayout>
              </c:layout>
              <c:showVal val="1"/>
            </c:dLbl>
            <c:dLbl>
              <c:idx val="4"/>
              <c:layout>
                <c:manualLayout>
                  <c:x val="-1.4703371839959341E-2"/>
                  <c:y val="2.2722230571598392E-3"/>
                </c:manualLayout>
              </c:layout>
              <c:showVal val="1"/>
            </c:dLbl>
            <c:dLbl>
              <c:idx val="5"/>
              <c:layout>
                <c:manualLayout>
                  <c:x val="-2.6754714254385087E-3"/>
                  <c:y val="1.0609867097867583E-3"/>
                </c:manualLayout>
              </c:layout>
              <c:showVal val="1"/>
            </c:dLbl>
            <c:dLbl>
              <c:idx val="6"/>
              <c:layout>
                <c:manualLayout>
                  <c:x val="-2.0027062288134794E-3"/>
                  <c:y val="-2.2126795372495866E-4"/>
                </c:manualLayout>
              </c:layout>
              <c:showVal val="1"/>
            </c:dLbl>
            <c:dLbl>
              <c:idx val="7"/>
              <c:layout>
                <c:manualLayout>
                  <c:x val="-8.0264142763155268E-3"/>
                  <c:y val="4.9868731363034175E-3"/>
                </c:manualLayout>
              </c:layout>
              <c:showVal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ЦП</c:v>
                </c:pt>
                <c:pt idx="1">
                  <c:v>ПСО № 1 г. Октябрьский 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РСЦ № 1  БСМП</c:v>
                </c:pt>
                <c:pt idx="7">
                  <c:v>ИТОГО по зоне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1.3</c:v>
                </c:pt>
                <c:pt idx="2">
                  <c:v>0.70000000000000007</c:v>
                </c:pt>
                <c:pt idx="3">
                  <c:v>5.3</c:v>
                </c:pt>
                <c:pt idx="4">
                  <c:v>0.5</c:v>
                </c:pt>
                <c:pt idx="5">
                  <c:v>0</c:v>
                </c:pt>
                <c:pt idx="6">
                  <c:v>3.9</c:v>
                </c:pt>
                <c:pt idx="7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DEBDFF"/>
            </a:solidFill>
            <a:ln w="19050">
              <a:solidFill>
                <a:srgbClr val="9933FF"/>
              </a:solidFill>
            </a:ln>
          </c:spPr>
          <c:dPt>
            <c:idx val="0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1.9486701327012766E-3"/>
                  <c:y val="-1.3214428476851879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3888888888888909E-3"/>
                  <c:y val="2.3608098135332028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8998998699552354E-2"/>
                  <c:y val="4.0967357505330183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0"/>
                  <c:y val="-1.0832002255103459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2.7777777777777835E-3"/>
                  <c:y val="4.7216196270664064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layout>
                <c:manualLayout>
                  <c:x val="-5.2997507598233533E-3"/>
                  <c:y val="-5.119594641820781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7"/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8"/>
              <c:delete val="1"/>
            </c:dLbl>
            <c:spPr>
              <a:noFill/>
            </c:spPr>
            <c:txPr>
              <a:bodyPr/>
              <a:lstStyle/>
              <a:p>
                <a:pPr>
                  <a:defRPr sz="1800" b="1">
                    <a:solidFill>
                      <a:srgbClr val="0000FF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ЦП</c:v>
                </c:pt>
                <c:pt idx="1">
                  <c:v>ПСО № 1 г. Октябрьский 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РСЦ № 1  БСМП</c:v>
                </c:pt>
                <c:pt idx="7">
                  <c:v>ИТОГО по зоне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1">
                  <c:v>2.8</c:v>
                </c:pt>
                <c:pt idx="2">
                  <c:v>5.0999999999999996</c:v>
                </c:pt>
                <c:pt idx="3">
                  <c:v>4.5</c:v>
                </c:pt>
                <c:pt idx="4">
                  <c:v>0.5</c:v>
                </c:pt>
                <c:pt idx="5">
                  <c:v>1.7</c:v>
                </c:pt>
                <c:pt idx="6">
                  <c:v>6</c:v>
                </c:pt>
                <c:pt idx="7">
                  <c:v>3.9</c:v>
                </c:pt>
              </c:numCache>
            </c:numRef>
          </c:val>
        </c:ser>
        <c:dLbls/>
        <c:axId val="93868032"/>
        <c:axId val="93869568"/>
      </c:barChart>
      <c:catAx>
        <c:axId val="93868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3869568"/>
        <c:crosses val="autoZero"/>
        <c:auto val="1"/>
        <c:lblAlgn val="ctr"/>
        <c:lblOffset val="100"/>
      </c:catAx>
      <c:valAx>
        <c:axId val="93869568"/>
        <c:scaling>
          <c:orientation val="minMax"/>
          <c:max val="7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868032"/>
        <c:crosses val="autoZero"/>
        <c:crossBetween val="between"/>
        <c:majorUnit val="18"/>
        <c:minorUnit val="1"/>
      </c:valAx>
    </c:plotArea>
    <c:legend>
      <c:legendPos val="t"/>
      <c:layout>
        <c:manualLayout>
          <c:xMode val="edge"/>
          <c:yMode val="edge"/>
          <c:x val="4.4673420792457785E-2"/>
          <c:y val="3.3003703563920656E-2"/>
          <c:w val="0.57452989123050002"/>
          <c:h val="6.3170331952977332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288E-2"/>
          <c:y val="6.7670112677538738E-2"/>
          <c:w val="0.94076137134188165"/>
          <c:h val="0.61803659242540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транскраниальные вмешательства при нетравматических ВМГ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33</c:v>
                </c:pt>
                <c:pt idx="1">
                  <c:v>14</c:v>
                </c:pt>
              </c:numCache>
            </c:numRef>
          </c:val>
        </c:ser>
        <c:dLbls/>
        <c:shape val="cylinder"/>
        <c:axId val="94849280"/>
        <c:axId val="94765056"/>
        <c:axId val="0"/>
      </c:bar3DChart>
      <c:catAx>
        <c:axId val="9484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4765056"/>
        <c:crosses val="autoZero"/>
        <c:auto val="1"/>
        <c:lblAlgn val="ctr"/>
        <c:lblOffset val="100"/>
      </c:catAx>
      <c:valAx>
        <c:axId val="94765056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4849280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9.8199479893180605E-2"/>
          <c:y val="1.8598079745525355E-3"/>
          <c:w val="0.90180052010681944"/>
          <c:h val="0.1543172834597326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632525347821097E-2"/>
          <c:y val="0.29324187409128455"/>
          <c:w val="0.93263056978343406"/>
          <c:h val="0.388654279959231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FF3399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нейронавигацией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F37C19"/>
            </a:solidFill>
            <a:ln>
              <a:solidFill>
                <a:srgbClr val="F79646">
                  <a:lumMod val="20000"/>
                  <a:lumOff val="80000"/>
                </a:srgbClr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06772835805E-2"/>
                  <c:y val="-1.974750390053279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тромболизис и пункционная аспирация ВМГ и ВЖК с нейронавигацией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</c:v>
                </c:pt>
                <c:pt idx="1">
                  <c:v>17</c:v>
                </c:pt>
              </c:numCache>
            </c:numRef>
          </c:val>
        </c:ser>
        <c:dLbls/>
        <c:shape val="cylinder"/>
        <c:axId val="94844032"/>
        <c:axId val="94845568"/>
        <c:axId val="0"/>
      </c:bar3DChart>
      <c:catAx>
        <c:axId val="9484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4845568"/>
        <c:crosses val="autoZero"/>
        <c:auto val="1"/>
        <c:lblAlgn val="ctr"/>
        <c:lblOffset val="100"/>
      </c:catAx>
      <c:valAx>
        <c:axId val="9484556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4844032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9.4640286923082975E-2"/>
          <c:y val="0.14122947691802365"/>
          <c:w val="0.84775667002391364"/>
          <c:h val="0.1236453799819344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4113735783027125E-2"/>
          <c:y val="9.2453328960582837E-2"/>
          <c:w val="0.89326377952755898"/>
          <c:h val="0.520431034935514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8181FF"/>
            </a:solidFill>
          </c:spPr>
          <c:dLbls>
            <c:dLbl>
              <c:idx val="0"/>
              <c:layout>
                <c:manualLayout>
                  <c:x val="1.1630328081098526E-2"/>
                  <c:y val="-1.3302654053382186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реконструкция при стенозах прецеребральных артерий, ангиопластика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FF99FF"/>
            </a:solidFill>
            <a:ln>
              <a:solidFill>
                <a:srgbClr val="FF99FF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реконструкция при стенозах прецеребральных артерий, ангиопластика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6</c:v>
                </c:pt>
              </c:numCache>
            </c:numRef>
          </c:val>
        </c:ser>
        <c:dLbls/>
        <c:shape val="cylinder"/>
        <c:axId val="95035392"/>
        <c:axId val="95036928"/>
        <c:axId val="0"/>
      </c:bar3DChart>
      <c:catAx>
        <c:axId val="95035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5036928"/>
        <c:crosses val="autoZero"/>
        <c:auto val="1"/>
        <c:lblAlgn val="ctr"/>
        <c:lblOffset val="100"/>
      </c:catAx>
      <c:valAx>
        <c:axId val="95036928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5035392"/>
        <c:crosses val="autoZero"/>
        <c:crossBetween val="between"/>
        <c:majorUnit val="200"/>
      </c:valAx>
    </c:plotArea>
    <c:legend>
      <c:legendPos val="r"/>
      <c:layout>
        <c:manualLayout>
          <c:xMode val="edge"/>
          <c:yMode val="edge"/>
          <c:x val="0.29590875595328564"/>
          <c:y val="5.9288895061573497E-2"/>
          <c:w val="0.62471416344331454"/>
          <c:h val="8.2443951278066641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8261417281319026E-2"/>
          <c:y val="0.16649538690245544"/>
          <c:w val="0.94173855234723025"/>
          <c:h val="0.523056390240220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79646">
                  <a:lumMod val="40000"/>
                  <a:lumOff val="60000"/>
                </a:srgbClr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микрохирургические вмешательства при аневризмах ГМ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</c:ser>
        <c:dLbls/>
        <c:shape val="cylinder"/>
        <c:axId val="95140480"/>
        <c:axId val="95293824"/>
        <c:axId val="0"/>
      </c:bar3DChart>
      <c:catAx>
        <c:axId val="95140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5293824"/>
        <c:crosses val="autoZero"/>
        <c:auto val="1"/>
        <c:lblAlgn val="ctr"/>
        <c:lblOffset val="100"/>
      </c:catAx>
      <c:valAx>
        <c:axId val="95293824"/>
        <c:scaling>
          <c:orientation val="minMax"/>
          <c:max val="5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5140480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0.13087481805223147"/>
          <c:y val="8.6579730674083047E-2"/>
          <c:w val="0.72702868231213491"/>
          <c:h val="0.1359551379548994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5416781647917288E-2"/>
          <c:y val="0.18370237774034176"/>
          <c:w val="0.94076137134188165"/>
          <c:h val="0.5190722536205655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 2015</c:v>
                </c:pt>
              </c:strCache>
            </c:strRef>
          </c:tx>
          <c:spPr>
            <a:solidFill>
              <a:srgbClr val="9900CC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тромбоэкстракция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 2016</c:v>
                </c:pt>
              </c:strCache>
            </c:strRef>
          </c:tx>
          <c:spPr>
            <a:solidFill>
              <a:srgbClr val="66FFFF"/>
            </a:solidFill>
            <a:ln>
              <a:solidFill>
                <a:srgbClr val="66FF33"/>
              </a:solidFill>
            </a:ln>
          </c:spPr>
          <c:dLbls>
            <c:dLbl>
              <c:idx val="0"/>
              <c:layout>
                <c:manualLayout>
                  <c:x val="1.4583333333333337E-2"/>
                  <c:y val="-1.8749999999999999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тромбоэкстракция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/>
        <c:shape val="cylinder"/>
        <c:axId val="95421952"/>
        <c:axId val="95423488"/>
        <c:axId val="0"/>
      </c:bar3DChart>
      <c:catAx>
        <c:axId val="95421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95423488"/>
        <c:crosses val="autoZero"/>
        <c:auto val="1"/>
        <c:lblAlgn val="ctr"/>
        <c:lblOffset val="100"/>
      </c:catAx>
      <c:valAx>
        <c:axId val="95423488"/>
        <c:scaling>
          <c:orientation val="minMax"/>
          <c:max val="1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5421952"/>
        <c:crosses val="autoZero"/>
        <c:crossBetween val="between"/>
        <c:majorUnit val="70"/>
      </c:valAx>
    </c:plotArea>
    <c:legend>
      <c:legendPos val="r"/>
      <c:layout>
        <c:manualLayout>
          <c:xMode val="edge"/>
          <c:yMode val="edge"/>
          <c:x val="0"/>
          <c:y val="6.8335149141134852E-2"/>
          <c:w val="0.97300727269619636"/>
          <c:h val="0.1891640176181141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935039370078737E-2"/>
          <c:y val="8.6911315890625354E-2"/>
          <c:w val="0.89048501749781273"/>
          <c:h val="0.618002461660093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6600CC"/>
            </a:solidFill>
            <a:ln>
              <a:solidFill>
                <a:srgbClr val="339966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339966"/>
                </a:solidFill>
              </a:ln>
            </c:spPr>
          </c:dPt>
          <c:dLbls>
            <c:dLbl>
              <c:idx val="0"/>
              <c:layout>
                <c:manualLayout>
                  <c:x val="-9.6363193079308674E-3"/>
                  <c:y val="-2.3237410823097274E-3"/>
                </c:manualLayout>
              </c:layout>
              <c:showVal val="1"/>
            </c:dLbl>
            <c:dLbl>
              <c:idx val="1"/>
              <c:layout>
                <c:manualLayout>
                  <c:x val="-1.1486220472440945E-3"/>
                  <c:y val="-4.9884474072952123E-3"/>
                </c:manualLayout>
              </c:layout>
              <c:showVal val="1"/>
            </c:dLbl>
            <c:dLbl>
              <c:idx val="2"/>
              <c:layout>
                <c:manualLayout>
                  <c:x val="-3.14806778838541E-3"/>
                  <c:y val="3.1612165222360436E-3"/>
                </c:manualLayout>
              </c:layout>
              <c:showVal val="1"/>
            </c:dLbl>
            <c:dLbl>
              <c:idx val="3"/>
              <c:layout>
                <c:manualLayout>
                  <c:x val="-2.777777777777901E-3"/>
                  <c:y val="7.0588564662405814E-3"/>
                </c:manualLayout>
              </c:layout>
              <c:showVal val="1"/>
            </c:dLbl>
            <c:dLbl>
              <c:idx val="4"/>
              <c:layout>
                <c:manualLayout>
                  <c:x val="-1.3888888888889074E-3"/>
                  <c:y val="1.3594743256150985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2000" b="1" u="sng">
                        <a:solidFill>
                          <a:srgbClr val="FF0000"/>
                        </a:solidFill>
                      </a:defRPr>
                    </a:pPr>
                    <a:r>
                      <a:rPr lang="en-US" sz="2000" smtClean="0"/>
                      <a:t>37,9</a:t>
                    </a:r>
                    <a:r>
                      <a:rPr lang="ru-RU" sz="2000" smtClean="0"/>
                      <a:t>*</a:t>
                    </a:r>
                    <a:endParaRPr lang="en-US" sz="2000"/>
                  </a:p>
                </c:rich>
              </c:tx>
              <c:spPr>
                <a:ln>
                  <a:solidFill>
                    <a:srgbClr val="FF0000"/>
                  </a:solidFill>
                </a:ln>
              </c:spPr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критерий ПГГ РБ-2016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31.5</c:v>
                </c:pt>
                <c:pt idx="1">
                  <c:v>57.5</c:v>
                </c:pt>
                <c:pt idx="2">
                  <c:v>23.6</c:v>
                </c:pt>
                <c:pt idx="3">
                  <c:v>52.1</c:v>
                </c:pt>
                <c:pt idx="4">
                  <c:v>26.6</c:v>
                </c:pt>
                <c:pt idx="5">
                  <c:v>31.5</c:v>
                </c:pt>
                <c:pt idx="6">
                  <c:v>34.5</c:v>
                </c:pt>
                <c:pt idx="7">
                  <c:v>37.9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B66DFF"/>
            </a:solidFill>
            <a:ln>
              <a:solidFill>
                <a:srgbClr val="F923F9"/>
              </a:solidFill>
            </a:ln>
          </c:spPr>
          <c:dPt>
            <c:idx val="7"/>
            <c:spPr>
              <a:solidFill>
                <a:srgbClr val="FF0000"/>
              </a:solidFill>
              <a:ln>
                <a:solidFill>
                  <a:srgbClr val="F923F9"/>
                </a:solidFill>
              </a:ln>
            </c:spPr>
          </c:dPt>
          <c:dLbls>
            <c:dLbl>
              <c:idx val="0"/>
              <c:layout>
                <c:manualLayout>
                  <c:x val="1.0140379722169057E-3"/>
                  <c:y val="-9.7133348501187086E-3"/>
                </c:manualLayout>
              </c:layout>
              <c:showVal val="1"/>
            </c:dLbl>
            <c:dLbl>
              <c:idx val="1"/>
              <c:layout>
                <c:manualLayout>
                  <c:x val="3.3272641473976986E-3"/>
                  <c:y val="-7.3047439173425197E-4"/>
                </c:manualLayout>
              </c:layout>
              <c:showVal val="1"/>
            </c:dLbl>
            <c:dLbl>
              <c:idx val="2"/>
              <c:layout>
                <c:manualLayout>
                  <c:x val="9.0741469816273748E-3"/>
                  <c:y val="-5.7756376158349196E-3"/>
                </c:manualLayout>
              </c:layout>
              <c:showVal val="1"/>
            </c:dLbl>
            <c:dLbl>
              <c:idx val="3"/>
              <c:layout>
                <c:manualLayout>
                  <c:x val="2.1340322641265182E-2"/>
                  <c:y val="-9.9068052267696789E-3"/>
                </c:manualLayout>
              </c:layout>
              <c:showVal val="1"/>
            </c:dLbl>
            <c:dLbl>
              <c:idx val="4"/>
              <c:layout>
                <c:manualLayout>
                  <c:x val="-1.8561779042419631E-3"/>
                  <c:y val="8.1520333705730925E-3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3888888888889221E-2"/>
                  <c:y val="0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2.4420363549349216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  <c:pt idx="7">
                  <c:v>целевой критерий ПГГ РБ-2016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32.300000000000011</c:v>
                </c:pt>
                <c:pt idx="1">
                  <c:v>34.200000000000003</c:v>
                </c:pt>
                <c:pt idx="2">
                  <c:v>29.4</c:v>
                </c:pt>
                <c:pt idx="3">
                  <c:v>37.700000000000003</c:v>
                </c:pt>
                <c:pt idx="4">
                  <c:v>53.1</c:v>
                </c:pt>
                <c:pt idx="5">
                  <c:v>24</c:v>
                </c:pt>
                <c:pt idx="6">
                  <c:v>30.6</c:v>
                </c:pt>
              </c:numCache>
            </c:numRef>
          </c:val>
        </c:ser>
        <c:dLbls/>
        <c:axId val="86446464"/>
        <c:axId val="86448000"/>
      </c:barChart>
      <c:catAx>
        <c:axId val="86446464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400" b="1"/>
            </a:pPr>
            <a:endParaRPr lang="ru-RU"/>
          </a:p>
        </c:txPr>
        <c:crossAx val="86448000"/>
        <c:crosses val="autoZero"/>
        <c:auto val="1"/>
        <c:lblAlgn val="ctr"/>
        <c:lblOffset val="100"/>
      </c:catAx>
      <c:valAx>
        <c:axId val="86448000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446464"/>
        <c:crosses val="autoZero"/>
        <c:crossBetween val="between"/>
        <c:majorUnit val="37.9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7.469473108355848E-2"/>
          <c:y val="3.2744865955064831E-2"/>
          <c:w val="0.41965466546224389"/>
          <c:h val="6.8742361959782255E-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10"/>
      <c:perspective val="20"/>
    </c:view3D>
    <c:plotArea>
      <c:layout>
        <c:manualLayout>
          <c:layoutTarget val="inner"/>
          <c:xMode val="edge"/>
          <c:yMode val="edge"/>
          <c:x val="0.13645266177327089"/>
          <c:y val="6.3965257185166727E-2"/>
          <c:w val="0.82636604481170828"/>
          <c:h val="0.711102644977072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ЦАГ</c:v>
                </c:pt>
              </c:strCache>
            </c:strRef>
          </c:tx>
          <c:explosion val="4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-0.16268520190838376"/>
                  <c:y val="-0.21721200686169226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1"/>
              <c:layout>
                <c:manualLayout>
                  <c:x val="-1.2410252793882783E-2"/>
                  <c:y val="-6.4729271055168468E-3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2"/>
              <c:layout>
                <c:manualLayout>
                  <c:x val="2.2015841979978613E-2"/>
                  <c:y val="-0.10805378291101429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3"/>
              <c:layout>
                <c:manualLayout>
                  <c:x val="1.0626596830589341E-2"/>
                  <c:y val="2.4411789501465413E-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4"/>
              <c:layout>
                <c:manualLayout>
                  <c:x val="-6.1999896504069812E-3"/>
                  <c:y val="-4.7452019470784666E-2"/>
                </c:manualLayout>
              </c:layout>
              <c:spPr>
                <a:solidFill>
                  <a:srgbClr val="9900FF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dLbl>
              <c:idx val="5"/>
              <c:layout>
                <c:manualLayout>
                  <c:x val="0.1303160887467455"/>
                  <c:y val="0.17645719323067674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  <c:separator> </c:separator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CatName val="1"/>
            <c:showPercent val="1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</c:v>
                </c:pt>
                <c:pt idx="1">
                  <c:v>7</c:v>
                </c:pt>
                <c:pt idx="2">
                  <c:v>18</c:v>
                </c:pt>
                <c:pt idx="3">
                  <c:v>10</c:v>
                </c:pt>
                <c:pt idx="4">
                  <c:v>6</c:v>
                </c:pt>
                <c:pt idx="5">
                  <c:v>135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rotX val="10"/>
      <c:rotY val="10"/>
      <c:rAngAx val="1"/>
    </c:view3D>
    <c:plotArea>
      <c:layout>
        <c:manualLayout>
          <c:layoutTarget val="inner"/>
          <c:xMode val="edge"/>
          <c:yMode val="edge"/>
          <c:x val="5.632525347821097E-2"/>
          <c:y val="0.1563797204351032"/>
          <c:w val="0.93613807867501908"/>
          <c:h val="0.703090123824625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0833333333333297E-2"/>
                  <c:y val="-2.8124999999999997E-2"/>
                </c:manualLayout>
              </c:layout>
              <c:showVal val="1"/>
            </c:dLbl>
            <c:dLbl>
              <c:idx val="1"/>
              <c:layout>
                <c:manualLayout>
                  <c:x val="2.0833333333333336E-2"/>
                  <c:y val="-3.43750000000000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</c:v>
                </c:pt>
                <c:pt idx="1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2.6793604129455705E-2"/>
                  <c:y val="-2.2758519255436264E-2"/>
                </c:manualLayout>
              </c:layout>
              <c:showVal val="1"/>
            </c:dLbl>
            <c:dLbl>
              <c:idx val="1"/>
              <c:layout>
                <c:manualLayout>
                  <c:x val="1.4583333333333337E-2"/>
                  <c:y val="-3.12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ЦАГ</c:v>
                </c:pt>
                <c:pt idx="1">
                  <c:v>больным из ПСО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201</c:v>
                </c:pt>
                <c:pt idx="1">
                  <c:v>66</c:v>
                </c:pt>
              </c:numCache>
            </c:numRef>
          </c:val>
        </c:ser>
        <c:dLbls/>
        <c:shape val="cylinder"/>
        <c:axId val="95480448"/>
        <c:axId val="95588736"/>
        <c:axId val="0"/>
      </c:bar3DChart>
      <c:catAx>
        <c:axId val="9548044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5588736"/>
        <c:crosses val="autoZero"/>
        <c:auto val="1"/>
        <c:lblAlgn val="ctr"/>
        <c:lblOffset val="100"/>
      </c:catAx>
      <c:valAx>
        <c:axId val="95588736"/>
        <c:scaling>
          <c:orientation val="minMax"/>
          <c:max val="2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5480448"/>
        <c:crosses val="autoZero"/>
        <c:crossBetween val="between"/>
        <c:majorUnit val="600"/>
      </c:valAx>
    </c:plotArea>
    <c:legend>
      <c:legendPos val="r"/>
      <c:layout>
        <c:manualLayout>
          <c:xMode val="edge"/>
          <c:yMode val="edge"/>
          <c:x val="0.52523681293882685"/>
          <c:y val="0.16717421609239189"/>
          <c:w val="0.43846072624934967"/>
          <c:h val="0.1414191412594368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635415433942893E-2"/>
          <c:y val="0.14506477545582178"/>
          <c:w val="0.95084735481583094"/>
          <c:h val="0.673585763198028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9900CC"/>
            </a:solidFill>
            <a:ln>
              <a:solidFill>
                <a:srgbClr val="339966"/>
              </a:solidFill>
            </a:ln>
          </c:spPr>
          <c:dLbls>
            <c:dLbl>
              <c:idx val="0"/>
              <c:layout>
                <c:manualLayout>
                  <c:x val="-8.2408136482939633E-3"/>
                  <c:y val="2.1671339161924985E-3"/>
                </c:manualLayout>
              </c:layout>
              <c:showVal val="1"/>
            </c:dLbl>
            <c:dLbl>
              <c:idx val="1"/>
              <c:layout>
                <c:manualLayout>
                  <c:x val="-6.704177602799689E-3"/>
                  <c:y val="-4.8684100014587551E-3"/>
                </c:manualLayout>
              </c:layout>
              <c:showVal val="1"/>
            </c:dLbl>
            <c:dLbl>
              <c:idx val="2"/>
              <c:layout>
                <c:manualLayout>
                  <c:x val="-3.1480677883854074E-3"/>
                  <c:y val="3.1612165222360414E-3"/>
                </c:manualLayout>
              </c:layout>
              <c:showVal val="1"/>
            </c:dLbl>
            <c:dLbl>
              <c:idx val="3"/>
              <c:layout>
                <c:manualLayout>
                  <c:x val="-8.0347694086416524E-3"/>
                  <c:y val="9.3981367538835334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2733824398338055E-4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4.1666666666666683E-3"/>
                  <c:y val="7.574332832486377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82</c:v>
                </c:pt>
                <c:pt idx="1">
                  <c:v>90</c:v>
                </c:pt>
                <c:pt idx="2">
                  <c:v>77.5</c:v>
                </c:pt>
                <c:pt idx="3">
                  <c:v>67.900000000000006</c:v>
                </c:pt>
                <c:pt idx="4">
                  <c:v>40.6</c:v>
                </c:pt>
                <c:pt idx="5">
                  <c:v>82.6</c:v>
                </c:pt>
                <c:pt idx="6">
                  <c:v>76.599999999999994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00FFCC"/>
            </a:solidFill>
            <a:ln>
              <a:solidFill>
                <a:srgbClr val="F923F9"/>
              </a:solidFill>
            </a:ln>
          </c:spPr>
          <c:dLbls>
            <c:dLbl>
              <c:idx val="0"/>
              <c:layout>
                <c:manualLayout>
                  <c:x val="8.2391000257967407E-3"/>
                  <c:y val="-1.0912208114834043E-3"/>
                </c:manualLayout>
              </c:layout>
              <c:showVal val="1"/>
            </c:dLbl>
            <c:dLbl>
              <c:idx val="1"/>
              <c:layout>
                <c:manualLayout>
                  <c:x val="1.796002271475361E-2"/>
                  <c:y val="1.053846150787671E-3"/>
                </c:manualLayout>
              </c:layout>
              <c:showVal val="1"/>
            </c:dLbl>
            <c:dLbl>
              <c:idx val="2"/>
              <c:layout>
                <c:manualLayout>
                  <c:x val="5.0195093170504537E-3"/>
                  <c:y val="1.442264300081946E-2"/>
                </c:manualLayout>
              </c:layout>
              <c:showVal val="1"/>
            </c:dLbl>
            <c:dLbl>
              <c:idx val="3"/>
              <c:layout>
                <c:manualLayout>
                  <c:x val="1.0999159690336954E-2"/>
                  <c:y val="8.7096875518126171E-3"/>
                </c:manualLayout>
              </c:layout>
              <c:showVal val="1"/>
            </c:dLbl>
            <c:dLbl>
              <c:idx val="4"/>
              <c:layout>
                <c:manualLayout>
                  <c:x val="6.9444444444444501E-3"/>
                  <c:y val="-6.7077575879507306E-3"/>
                </c:manualLayout>
              </c:layout>
              <c:showVal val="1"/>
            </c:dLbl>
            <c:dLbl>
              <c:idx val="5"/>
              <c:layout>
                <c:manualLayout>
                  <c:x val="1.0849742926542292E-2"/>
                  <c:y val="-2.524777610828745E-3"/>
                </c:manualLayout>
              </c:layout>
              <c:showVal val="1"/>
            </c:dLbl>
            <c:dLbl>
              <c:idx val="6"/>
              <c:layout>
                <c:manualLayout>
                  <c:x val="1.3179644073092463E-2"/>
                  <c:y val="1.0099110443315166E-2"/>
                </c:manualLayout>
              </c:layout>
              <c:showVal val="1"/>
            </c:dLbl>
            <c:dLbl>
              <c:idx val="7"/>
              <c:layout>
                <c:manualLayout>
                  <c:x val="1.8921866526132623E-2"/>
                  <c:y val="2.5247776108287927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u="none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ПСО № 1 г. Октябрьский</c:v>
                </c:pt>
                <c:pt idx="1">
                  <c:v>ПСО № 2 г. Белорецк</c:v>
                </c:pt>
                <c:pt idx="2">
                  <c:v>ПСО № 3 ГКБ № 18 г. Уфа</c:v>
                </c:pt>
                <c:pt idx="3">
                  <c:v>ПСО № 4 г. Туймазы</c:v>
                </c:pt>
                <c:pt idx="4">
                  <c:v>ПСО № 12 г. Белебей</c:v>
                </c:pt>
                <c:pt idx="5">
                  <c:v>РСЦ № 1 БСМП</c:v>
                </c:pt>
                <c:pt idx="6">
                  <c:v>ИТОГО по зоне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78.7</c:v>
                </c:pt>
                <c:pt idx="1">
                  <c:v>60.2</c:v>
                </c:pt>
                <c:pt idx="2">
                  <c:v>72</c:v>
                </c:pt>
                <c:pt idx="3">
                  <c:v>67.2</c:v>
                </c:pt>
                <c:pt idx="4">
                  <c:v>42.9</c:v>
                </c:pt>
                <c:pt idx="5">
                  <c:v>61.9</c:v>
                </c:pt>
                <c:pt idx="6">
                  <c:v>66.400000000000006</c:v>
                </c:pt>
              </c:numCache>
            </c:numRef>
          </c:val>
        </c:ser>
        <c:dLbls/>
        <c:axId val="95900032"/>
        <c:axId val="95901568"/>
      </c:barChart>
      <c:catAx>
        <c:axId val="95900032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600" b="1"/>
            </a:pPr>
            <a:endParaRPr lang="ru-RU"/>
          </a:p>
        </c:txPr>
        <c:crossAx val="95901568"/>
        <c:crosses val="autoZero"/>
        <c:auto val="1"/>
        <c:lblAlgn val="ctr"/>
        <c:lblOffset val="100"/>
      </c:catAx>
      <c:valAx>
        <c:axId val="95901568"/>
        <c:scaling>
          <c:orientation val="minMax"/>
          <c:max val="11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 b="1"/>
            </a:pPr>
            <a:endParaRPr lang="ru-RU"/>
          </a:p>
        </c:txPr>
        <c:crossAx val="95900032"/>
        <c:crosses val="autoZero"/>
        <c:crossBetween val="between"/>
        <c:majorUnit val="1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3466204992989"/>
          <c:y val="7.2760909921898972E-2"/>
          <c:w val="0.5804679511683879"/>
          <c:h val="6.3964346164107358E-2"/>
        </c:manualLayout>
      </c:layout>
      <c:spPr>
        <a:noFill/>
      </c:spPr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101893574923095E-2"/>
          <c:y val="2.6010216264797246E-2"/>
          <c:w val="0.95031474190726084"/>
          <c:h val="0.70568956327993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2015г.</c:v>
                </c:pt>
              </c:strCache>
            </c:strRef>
          </c:tx>
          <c:spPr>
            <a:solidFill>
              <a:srgbClr val="C9FFE4"/>
            </a:solidFill>
          </c:spPr>
          <c:dPt>
            <c:idx val="0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1.0693406419251214E-2"/>
                  <c:y val="-8.4849563898010266E-3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7.0329334318123332E-3"/>
                  <c:y val="-1.3134143306764465E-3"/>
                </c:manualLayout>
              </c:layout>
              <c:showVal val="1"/>
            </c:dLbl>
            <c:dLbl>
              <c:idx val="2"/>
              <c:layout>
                <c:manualLayout>
                  <c:x val="-1.0516492261269416E-2"/>
                  <c:y val="2.8505357554277229E-3"/>
                </c:manualLayout>
              </c:layout>
              <c:showVal val="1"/>
            </c:dLbl>
            <c:dLbl>
              <c:idx val="3"/>
              <c:layout>
                <c:manualLayout>
                  <c:x val="-1.6102713480329047E-3"/>
                  <c:y val="1.4644742756445011E-2"/>
                </c:manualLayout>
              </c:layout>
              <c:showVal val="1"/>
            </c:dLbl>
            <c:dLbl>
              <c:idx val="4"/>
              <c:layout>
                <c:manualLayout>
                  <c:x val="-5.2007987565697023E-3"/>
                  <c:y val="5.2010746243046939E-3"/>
                </c:manualLayout>
              </c:layout>
              <c:showVal val="1"/>
            </c:dLbl>
            <c:dLbl>
              <c:idx val="5"/>
              <c:layout>
                <c:manualLayout>
                  <c:x val="-8.0312963023523188E-3"/>
                  <c:y val="-1.5820934694364224E-3"/>
                </c:manualLayout>
              </c:layout>
              <c:showVal val="1"/>
            </c:dLbl>
            <c:dLbl>
              <c:idx val="6"/>
              <c:layout>
                <c:manualLayout>
                  <c:x val="-9.4090518015910538E-3"/>
                  <c:y val="3.6973939507295517E-3"/>
                </c:manualLayout>
              </c:layout>
              <c:showVal val="1"/>
            </c:dLbl>
            <c:dLbl>
              <c:idx val="7"/>
              <c:layout>
                <c:manualLayout>
                  <c:x val="-8.3641910866373344E-3"/>
                  <c:y val="-1.5435789491163225E-2"/>
                </c:manualLayout>
              </c:layout>
              <c:showVal val="1"/>
            </c:dLbl>
            <c:dLbl>
              <c:idx val="8"/>
              <c:layout>
                <c:manualLayout>
                  <c:x val="-6.7231396278578104E-3"/>
                  <c:y val="-2.9289485512890037E-2"/>
                </c:manualLayout>
              </c:layout>
              <c:showVal val="1"/>
            </c:dLbl>
            <c:dLbl>
              <c:idx val="9"/>
              <c:layout>
                <c:manualLayout>
                  <c:x val="-8.0677675534293839E-3"/>
                  <c:y val="5.857897102578007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 мониторинга снижения смертности</c:v>
                </c:pt>
                <c:pt idx="1">
                  <c:v>ПСО № 1 г. Октябрьский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ГБУЗ РБ БСМП г Уфа </c:v>
                </c:pt>
                <c:pt idx="7">
                  <c:v>ИТОГО по зоне РСЦ №1</c:v>
                </c:pt>
                <c:pt idx="8">
                  <c:v>целевой критерий ПГГ РБ 2016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</c:v>
                </c:pt>
                <c:pt idx="1">
                  <c:v>23.4</c:v>
                </c:pt>
                <c:pt idx="2">
                  <c:v>34.200000000000003</c:v>
                </c:pt>
                <c:pt idx="3">
                  <c:v>36.300000000000011</c:v>
                </c:pt>
                <c:pt idx="4">
                  <c:v>50</c:v>
                </c:pt>
                <c:pt idx="5">
                  <c:v>26.3</c:v>
                </c:pt>
                <c:pt idx="6">
                  <c:v>9.1</c:v>
                </c:pt>
                <c:pt idx="7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2016г.</c:v>
                </c:pt>
              </c:strCache>
            </c:strRef>
          </c:tx>
          <c:spPr>
            <a:solidFill>
              <a:srgbClr val="00E673"/>
            </a:solidFill>
          </c:spPr>
          <c:dPt>
            <c:idx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8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4.3938757422002424E-4"/>
                  <c:y val="1.189960302368966E-2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7321159596464806E-3"/>
                  <c:y val="3.7199952860072147E-3"/>
                </c:manualLayout>
              </c:layout>
              <c:showVal val="1"/>
            </c:dLbl>
            <c:dLbl>
              <c:idx val="2"/>
              <c:layout>
                <c:manualLayout>
                  <c:x val="8.2038990516111344E-3"/>
                  <c:y val="3.950390530317217E-3"/>
                </c:manualLayout>
              </c:layout>
              <c:showVal val="1"/>
            </c:dLbl>
            <c:dLbl>
              <c:idx val="3"/>
              <c:layout>
                <c:manualLayout>
                  <c:x val="1.6422110586473405E-2"/>
                  <c:y val="5.3858059463190609E-3"/>
                </c:manualLayout>
              </c:layout>
              <c:showVal val="1"/>
            </c:dLbl>
            <c:dLbl>
              <c:idx val="4"/>
              <c:layout>
                <c:manualLayout>
                  <c:x val="1.2101651330144059E-2"/>
                  <c:y val="2.9289485512890038E-3"/>
                </c:manualLayout>
              </c:layout>
              <c:showVal val="1"/>
            </c:dLbl>
            <c:dLbl>
              <c:idx val="5"/>
              <c:layout>
                <c:manualLayout>
                  <c:x val="2.7334062326364005E-3"/>
                  <c:y val="-9.5977262134207229E-3"/>
                </c:manualLayout>
              </c:layout>
              <c:showVal val="1"/>
            </c:dLbl>
            <c:dLbl>
              <c:idx val="6"/>
              <c:layout>
                <c:manualLayout>
                  <c:x val="5.4528426409811296E-3"/>
                  <c:y val="2.5680190644569341E-3"/>
                </c:manualLayout>
              </c:layout>
              <c:showVal val="1"/>
            </c:dLbl>
            <c:dLbl>
              <c:idx val="7"/>
              <c:layout>
                <c:manualLayout>
                  <c:x val="6.9444444444444493E-3"/>
                  <c:y val="-7.2831979776795813E-3"/>
                </c:manualLayout>
              </c:layout>
              <c:showVal val="1"/>
            </c:dLbl>
            <c:dLbl>
              <c:idx val="8"/>
              <c:layout>
                <c:manualLayout>
                  <c:x val="-1.2772845847913205E-3"/>
                  <c:y val="-5.8578971025780059E-3"/>
                </c:manualLayout>
              </c:layout>
              <c:spPr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 sz="24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ЦП мониторинга снижения смертности</c:v>
                </c:pt>
                <c:pt idx="1">
                  <c:v>ПСО № 1 г. Октябрьский</c:v>
                </c:pt>
                <c:pt idx="2">
                  <c:v>ПСО № 2 г. Белорецк</c:v>
                </c:pt>
                <c:pt idx="3">
                  <c:v>ПСО № 3 ГКБ № 18 г. Уфа</c:v>
                </c:pt>
                <c:pt idx="4">
                  <c:v>ПСО № 4 г. Туймазы</c:v>
                </c:pt>
                <c:pt idx="5">
                  <c:v>ПСО № 12 г. Белебей</c:v>
                </c:pt>
                <c:pt idx="6">
                  <c:v>ГБУЗ РБ БСМП г Уфа </c:v>
                </c:pt>
                <c:pt idx="7">
                  <c:v>ИТОГО по зоне РСЦ №1</c:v>
                </c:pt>
                <c:pt idx="8">
                  <c:v>целевой критерий ПГГ РБ 2016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25</c:v>
                </c:pt>
                <c:pt idx="1">
                  <c:v>36.700000000000003</c:v>
                </c:pt>
                <c:pt idx="2">
                  <c:v>32.1</c:v>
                </c:pt>
                <c:pt idx="3">
                  <c:v>26.1</c:v>
                </c:pt>
                <c:pt idx="4">
                  <c:v>48.9</c:v>
                </c:pt>
                <c:pt idx="5">
                  <c:v>50</c:v>
                </c:pt>
                <c:pt idx="6">
                  <c:v>2.4</c:v>
                </c:pt>
                <c:pt idx="7">
                  <c:v>23</c:v>
                </c:pt>
                <c:pt idx="8">
                  <c:v>14.4</c:v>
                </c:pt>
              </c:numCache>
            </c:numRef>
          </c:val>
        </c:ser>
        <c:dLbls/>
        <c:axId val="86756736"/>
        <c:axId val="87827584"/>
      </c:barChart>
      <c:catAx>
        <c:axId val="8675673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200" b="1"/>
            </a:pPr>
            <a:endParaRPr lang="ru-RU"/>
          </a:p>
        </c:txPr>
        <c:crossAx val="87827584"/>
        <c:crosses val="autoZero"/>
        <c:auto val="1"/>
        <c:lblAlgn val="ctr"/>
        <c:lblOffset val="100"/>
      </c:catAx>
      <c:valAx>
        <c:axId val="87827584"/>
        <c:scaling>
          <c:orientation val="minMax"/>
          <c:max val="65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6756736"/>
        <c:crosses val="autoZero"/>
        <c:crossBetween val="between"/>
        <c:majorUnit val="100"/>
        <c:minorUnit val="5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81200752325441961"/>
          <c:y val="6.9848734798007489E-2"/>
          <c:w val="0.15837647549114561"/>
          <c:h val="0.1127748973887847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6.5704613549883356E-2"/>
          <c:y val="0.13736890590921072"/>
          <c:w val="0.91453271685090531"/>
          <c:h val="0.7812802192232789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больных с ОКС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515673605710474E-2"/>
                  <c:y val="-2.9496533327847664E-2"/>
                </c:manualLayout>
              </c:layout>
              <c:showVal val="1"/>
            </c:dLbl>
            <c:dLbl>
              <c:idx val="1"/>
              <c:layout>
                <c:manualLayout>
                  <c:x val="1.24009658649039E-2"/>
                  <c:y val="-3.58172190409578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1487</c:v>
                </c:pt>
                <c:pt idx="1">
                  <c:v>1494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Коронарографии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2.0668276441506504E-2"/>
                  <c:y val="-2.9496533327847664E-2"/>
                </c:manualLayout>
              </c:layout>
              <c:showVal val="1"/>
            </c:dLbl>
            <c:dLbl>
              <c:idx val="1"/>
              <c:layout>
                <c:manualLayout>
                  <c:x val="1.9290391345406069E-2"/>
                  <c:y val="-3.1603428565551074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1235</c:v>
                </c:pt>
                <c:pt idx="1">
                  <c:v>1316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т.ч. больным из ПСО</c:v>
                </c:pt>
              </c:strCache>
            </c:strRef>
          </c:tx>
          <c:spPr>
            <a:solidFill>
              <a:srgbClr val="66FF66"/>
            </a:solidFill>
          </c:spPr>
          <c:dLbls>
            <c:dLbl>
              <c:idx val="0"/>
              <c:layout>
                <c:manualLayout>
                  <c:x val="2.204616153760694E-2"/>
                  <c:y val="-2.3175847614737538E-2"/>
                </c:manualLayout>
              </c:layout>
              <c:showVal val="1"/>
            </c:dLbl>
            <c:dLbl>
              <c:idx val="1"/>
              <c:layout>
                <c:manualLayout>
                  <c:x val="2.3424046633707365E-2"/>
                  <c:y val="-2.7389638090144344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697</c:v>
                </c:pt>
                <c:pt idx="1">
                  <c:v>719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Лист1!$E$2:$E$3</c:f>
            </c:numRef>
          </c:val>
        </c:ser>
        <c:dLbls/>
        <c:shape val="cylinder"/>
        <c:axId val="92040576"/>
        <c:axId val="92062848"/>
        <c:axId val="0"/>
      </c:bar3DChart>
      <c:catAx>
        <c:axId val="92040576"/>
        <c:scaling>
          <c:orientation val="minMax"/>
        </c:scaling>
        <c:axPos val="b"/>
        <c:numFmt formatCode="General" sourceLinked="1"/>
        <c:tickLblPos val="nextTo"/>
        <c:txPr>
          <a:bodyPr rot="0"/>
          <a:lstStyle/>
          <a:p>
            <a:pPr>
              <a:defRPr sz="1800" b="1"/>
            </a:pPr>
            <a:endParaRPr lang="ru-RU"/>
          </a:p>
        </c:txPr>
        <c:crossAx val="92062848"/>
        <c:crosses val="autoZero"/>
        <c:auto val="1"/>
        <c:lblAlgn val="ctr"/>
        <c:lblOffset val="100"/>
      </c:catAx>
      <c:valAx>
        <c:axId val="92062848"/>
        <c:scaling>
          <c:orientation val="minMax"/>
          <c:max val="15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040576"/>
        <c:crosses val="autoZero"/>
        <c:crossBetween val="between"/>
        <c:majorUnit val="1800"/>
      </c:valAx>
    </c:plotArea>
    <c:legend>
      <c:legendPos val="r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4.1145171544898357E-2"/>
          <c:y val="2.5178061679606938E-2"/>
          <c:w val="0.93261194601160091"/>
          <c:h val="7.0087114311674859E-2"/>
        </c:manualLayout>
      </c:layout>
      <c:spPr>
        <a:ln>
          <a:solidFill>
            <a:srgbClr val="00B050"/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7.2690238425238834E-2"/>
          <c:y val="0.28497354460615482"/>
          <c:w val="0.9273097615747613"/>
          <c:h val="0.59387568047994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Стентирование КА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dLbl>
              <c:idx val="0"/>
              <c:layout>
                <c:manualLayout>
                  <c:x val="2.4743561559675682E-2"/>
                  <c:y val="-6.0469471646007751E-2"/>
                </c:manualLayout>
              </c:layout>
              <c:showVal val="1"/>
            </c:dLbl>
            <c:dLbl>
              <c:idx val="1"/>
              <c:layout>
                <c:manualLayout>
                  <c:x val="4.0544664896748489E-3"/>
                  <c:y val="-3.91931760668568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469</c:v>
                </c:pt>
                <c:pt idx="1">
                  <c:v>481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больным из ПСО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3.71153423395136E-2"/>
                  <c:y val="-4.0312981097338635E-2"/>
                </c:manualLayout>
              </c:layout>
              <c:showVal val="1"/>
            </c:dLbl>
            <c:dLbl>
              <c:idx val="1"/>
              <c:layout>
                <c:manualLayout>
                  <c:x val="2.0272332448374269E-2"/>
                  <c:y val="-2.7435223246799798E-2"/>
                </c:manualLayout>
              </c:layout>
              <c:showVal val="1"/>
            </c:dLbl>
            <c:dLbl>
              <c:idx val="2"/>
              <c:layout>
                <c:manualLayout>
                  <c:x val="2.266785816703297E-2"/>
                  <c:y val="-3.9683090767692476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218</c:v>
                </c:pt>
                <c:pt idx="1">
                  <c:v>215</c:v>
                </c:pt>
              </c:numCache>
            </c:numRef>
          </c:val>
        </c:ser>
        <c:dLbls/>
        <c:shape val="cylinder"/>
        <c:axId val="92171264"/>
        <c:axId val="92189440"/>
        <c:axId val="0"/>
      </c:bar3DChart>
      <c:catAx>
        <c:axId val="92171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2189440"/>
        <c:crosses val="autoZero"/>
        <c:auto val="1"/>
        <c:lblAlgn val="ctr"/>
        <c:lblOffset val="100"/>
      </c:catAx>
      <c:valAx>
        <c:axId val="92189440"/>
        <c:scaling>
          <c:orientation val="minMax"/>
          <c:max val="500"/>
          <c:min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171264"/>
        <c:crosses val="autoZero"/>
        <c:crossBetween val="between"/>
        <c:majorUnit val="800"/>
      </c:valAx>
    </c:plotArea>
    <c:legend>
      <c:legendPos val="b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0.12593254537240536"/>
          <c:y val="3.4872668468935611E-3"/>
          <c:w val="0.60205315662319936"/>
          <c:h val="0.1705105682701922"/>
        </c:manualLayout>
      </c:layout>
      <c:spPr>
        <a:ln>
          <a:solidFill>
            <a:srgbClr val="F79646">
              <a:lumMod val="75000"/>
            </a:srgbClr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4.9089716056366098E-2"/>
          <c:y val="0.17712482404462737"/>
          <c:w val="0.94350951501383562"/>
          <c:h val="0.70829667429174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Балонная ангиопластика</c:v>
                </c:pt>
              </c:strCache>
            </c:strRef>
          </c:tx>
          <c:spPr>
            <a:solidFill>
              <a:srgbClr val="9900FF"/>
            </a:solidFill>
          </c:spPr>
          <c:dLbls>
            <c:dLbl>
              <c:idx val="0"/>
              <c:layout>
                <c:manualLayout>
                  <c:x val="1.5755857978953031E-2"/>
                  <c:y val="-3.1502202700589128E-2"/>
                </c:manualLayout>
              </c:layout>
              <c:showVal val="1"/>
            </c:dLbl>
            <c:dLbl>
              <c:idx val="1"/>
              <c:layout>
                <c:manualLayout>
                  <c:x val="1.7975556074534865E-2"/>
                  <c:y val="-1.8517022053073352E-2"/>
                </c:manualLayout>
              </c:layout>
              <c:showVal val="1"/>
            </c:dLbl>
            <c:dLbl>
              <c:idx val="2"/>
              <c:layout>
                <c:manualLayout>
                  <c:x val="2.9210278621119166E-2"/>
                  <c:y val="-2.069104843334550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113</c:v>
                </c:pt>
                <c:pt idx="1">
                  <c:v>144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больным из ПСО</c:v>
                </c:pt>
              </c:strCache>
            </c:strRef>
          </c:tx>
          <c:spPr>
            <a:solidFill>
              <a:srgbClr val="CCFF33"/>
            </a:solidFill>
          </c:spPr>
          <c:dLbls>
            <c:dLbl>
              <c:idx val="0"/>
              <c:layout>
                <c:manualLayout>
                  <c:x val="2.1386665534348169E-2"/>
                  <c:y val="-2.7985006704812323E-2"/>
                </c:manualLayout>
              </c:layout>
              <c:showVal val="1"/>
            </c:dLbl>
            <c:dLbl>
              <c:idx val="1"/>
              <c:layout>
                <c:manualLayout>
                  <c:x val="1.7975556074534865E-2"/>
                  <c:y val="-5.1623025389708567E-2"/>
                </c:manualLayout>
              </c:layout>
              <c:showVal val="1"/>
            </c:dLbl>
            <c:dLbl>
              <c:idx val="2"/>
              <c:layout>
                <c:manualLayout>
                  <c:x val="2.4669467978642071E-2"/>
                  <c:y val="-2.4829258120014602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 u="sng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</c:v>
                </c:pt>
                <c:pt idx="1">
                  <c:v>59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9 мес. 2015г.</c:v>
                </c:pt>
                <c:pt idx="1">
                  <c:v>9 мес. 2016г.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dLbls/>
        <c:shape val="cylinder"/>
        <c:axId val="92306816"/>
        <c:axId val="92329088"/>
        <c:axId val="0"/>
      </c:bar3DChart>
      <c:catAx>
        <c:axId val="92306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92329088"/>
        <c:crosses val="autoZero"/>
        <c:auto val="1"/>
        <c:lblAlgn val="ctr"/>
        <c:lblOffset val="100"/>
      </c:catAx>
      <c:valAx>
        <c:axId val="92329088"/>
        <c:scaling>
          <c:orientation val="minMax"/>
          <c:max val="2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92306816"/>
        <c:crosses val="autoZero"/>
        <c:crossBetween val="between"/>
        <c:majorUnit val="5200"/>
      </c:valAx>
    </c:plotArea>
    <c:legend>
      <c:legendPos val="t"/>
      <c:legendEntry>
        <c:idx val="1"/>
        <c:txPr>
          <a:bodyPr/>
          <a:lstStyle/>
          <a:p>
            <a:pPr>
              <a:defRPr sz="1800" b="1" i="1" u="sng"/>
            </a:pPr>
            <a:endParaRPr lang="ru-RU"/>
          </a:p>
        </c:txPr>
      </c:legendEntry>
      <c:layout>
        <c:manualLayout>
          <c:xMode val="edge"/>
          <c:yMode val="edge"/>
          <c:x val="8.7630835863357487E-2"/>
          <c:y val="9.1040613106720181E-2"/>
          <c:w val="0.53479933193208928"/>
          <c:h val="0.16557139878004276"/>
        </c:manualLayout>
      </c:layout>
      <c:spPr>
        <a:ln>
          <a:solidFill>
            <a:srgbClr val="CC00FF"/>
          </a:solidFill>
        </a:ln>
      </c:spPr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40"/>
      <c:perspective val="20"/>
    </c:view3D>
    <c:plotArea>
      <c:layout>
        <c:manualLayout>
          <c:layoutTarget val="inner"/>
          <c:xMode val="edge"/>
          <c:yMode val="edge"/>
          <c:x val="6.0437923731525914E-2"/>
          <c:y val="4.8312533175326217E-2"/>
          <c:w val="0.93843739584490427"/>
          <c:h val="0.811725567907420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коронарография</c:v>
                </c:pt>
              </c:strCache>
            </c:strRef>
          </c:tx>
          <c:explosion val="12"/>
          <c:dPt>
            <c:idx val="0"/>
            <c:spPr>
              <a:solidFill>
                <a:srgbClr val="00CC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-2.5332332624332682E-2"/>
                  <c:y val="-7.8386352133713533E-2"/>
                </c:manualLayout>
              </c:layout>
              <c:spPr>
                <a:solidFill>
                  <a:srgbClr val="00CC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1.3202546184107293E-2"/>
                  <c:y val="-0.11543007567060451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0.12809882969170361"/>
                  <c:y val="-0.29002950289474022"/>
                </c:manualLayout>
              </c:layout>
              <c:spPr>
                <a:solidFill>
                  <a:srgbClr val="00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0.11084311485993426"/>
                  <c:y val="-0.28611018528805454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3.0688244244932623E-2"/>
                  <c:y val="0.16461133948079845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5"/>
              <c:layout>
                <c:manualLayout>
                  <c:x val="0.12869653461453345"/>
                  <c:y val="0.1311573405424089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169</c:v>
                </c:pt>
                <c:pt idx="1">
                  <c:v>54</c:v>
                </c:pt>
                <c:pt idx="2">
                  <c:v>296</c:v>
                </c:pt>
                <c:pt idx="3">
                  <c:v>199</c:v>
                </c:pt>
                <c:pt idx="4">
                  <c:v>1</c:v>
                </c:pt>
                <c:pt idx="5">
                  <c:v>597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40"/>
      <c:perspective val="20"/>
    </c:view3D>
    <c:plotArea>
      <c:layout>
        <c:manualLayout>
          <c:layoutTarget val="inner"/>
          <c:xMode val="edge"/>
          <c:yMode val="edge"/>
          <c:x val="6.8778050135498536E-2"/>
          <c:y val="8.759522933542202E-2"/>
          <c:w val="0.93122194986450157"/>
          <c:h val="0.80431073004812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стентирования</c:v>
                </c:pt>
              </c:strCache>
            </c:strRef>
          </c:tx>
          <c:explosion val="6"/>
          <c:dPt>
            <c:idx val="0"/>
            <c:spPr>
              <a:solidFill>
                <a:srgbClr val="00CC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00FF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9900FF"/>
              </a:solidFill>
            </c:spPr>
          </c:dPt>
          <c:dLbls>
            <c:dLbl>
              <c:idx val="0"/>
              <c:layout>
                <c:manualLayout>
                  <c:x val="-1.9260372366737864E-2"/>
                  <c:y val="-6.3596685667121594E-2"/>
                </c:manualLayout>
              </c:layout>
              <c:spPr>
                <a:solidFill>
                  <a:srgbClr val="00CC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8.2836182481056623E-3"/>
                  <c:y val="3.7219231237136691E-2"/>
                </c:manualLayout>
              </c:layout>
              <c:spPr>
                <a:solidFill>
                  <a:srgbClr val="FF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0.13395168452443143"/>
                  <c:y val="-0.20736790726843254"/>
                </c:manualLayout>
              </c:layout>
              <c:spPr>
                <a:solidFill>
                  <a:srgbClr val="0000FF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-7.2084855688459666E-3"/>
                  <c:y val="-0.24045585774372866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-2.241035891028316E-2"/>
                  <c:y val="0"/>
                </c:manualLayout>
              </c:layout>
              <c:spPr>
                <a:solidFill>
                  <a:srgbClr val="C00000"/>
                </a:solidFill>
              </c:spPr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5"/>
              <c:layout>
                <c:manualLayout>
                  <c:x val="0.12732619668470777"/>
                  <c:y val="0.12739868346907401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г. Октябрьский</c:v>
                </c:pt>
                <c:pt idx="1">
                  <c:v>г. Белорецк</c:v>
                </c:pt>
                <c:pt idx="2">
                  <c:v>ГКБ № 18</c:v>
                </c:pt>
                <c:pt idx="3">
                  <c:v>г. Туймазы</c:v>
                </c:pt>
                <c:pt idx="4">
                  <c:v>г. Белебей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</c:v>
                </c:pt>
                <c:pt idx="1">
                  <c:v>29</c:v>
                </c:pt>
                <c:pt idx="2">
                  <c:v>84</c:v>
                </c:pt>
                <c:pt idx="3">
                  <c:v>59</c:v>
                </c:pt>
                <c:pt idx="4">
                  <c:v>0</c:v>
                </c:pt>
                <c:pt idx="5">
                  <c:v>266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7472120473543432E-2"/>
          <c:y val="5.0121538943124801E-3"/>
          <c:w val="0.83154203806813431"/>
          <c:h val="0.95238758474734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2016г.</c:v>
                </c:pt>
              </c:strCache>
            </c:strRef>
          </c:tx>
          <c:explosion val="8"/>
          <c:dPt>
            <c:idx val="0"/>
            <c:spPr>
              <a:solidFill>
                <a:srgbClr val="FF00FF"/>
              </a:solidFill>
              <a:ln w="57150">
                <a:solidFill>
                  <a:srgbClr val="FF00FF"/>
                </a:solidFill>
              </a:ln>
            </c:spPr>
          </c:dPt>
          <c:dPt>
            <c:idx val="1"/>
            <c:spPr>
              <a:solidFill>
                <a:srgbClr val="66FF66"/>
              </a:solidFill>
            </c:spPr>
          </c:dPt>
          <c:dPt>
            <c:idx val="2"/>
            <c:spPr>
              <a:solidFill>
                <a:srgbClr val="66FFFF"/>
              </a:solidFill>
            </c:spPr>
          </c:dPt>
          <c:dLbls>
            <c:dLbl>
              <c:idx val="0"/>
              <c:layout>
                <c:manualLayout>
                  <c:x val="-0.234832690919444"/>
                  <c:y val="0.14554780270613488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36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2.5894854181948312E-2"/>
                  <c:y val="-7.5022889922828198E-2"/>
                </c:manualLayout>
              </c:layout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0.20748245702784837"/>
                  <c:y val="0.11834790814133823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defRPr>
                  </a:pPr>
                  <a:endParaRPr lang="ru-RU"/>
                </a:p>
              </c:txPr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ТИА</c:v>
                </c:pt>
                <c:pt idx="1">
                  <c:v>ИИ</c:v>
                </c:pt>
                <c:pt idx="2">
                  <c:v>ГИ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579</c:v>
                </c:pt>
                <c:pt idx="1">
                  <c:v>670</c:v>
                </c:pt>
                <c:pt idx="2">
                  <c:v>550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EFFCC-04FB-47CF-9314-285927727839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E6FA1-6947-47B3-A0C7-91E59836CD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2452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B3F5-0889-424C-AB3C-A5D4459589B3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8E16-A1EA-4794-9BE2-FDD5C84A5F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5996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948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94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13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68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686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592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750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153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18E16-A1EA-4794-9BE2-FDD5C84A5F2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027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683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61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05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47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36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614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042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240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02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59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37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044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04594" y="116632"/>
            <a:ext cx="7439813" cy="936104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Региональный сосудистый центр № 1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ГБУЗ РБ БСМП г. Уфа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5032" y="1196752"/>
            <a:ext cx="8383432" cy="4464496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Анализ работы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за 9 мес.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2016 года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29618" y="5781023"/>
            <a:ext cx="3887336" cy="1058416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И.М. </a:t>
            </a:r>
            <a:r>
              <a:rPr lang="ru-RU" sz="2800" b="1" dirty="0" err="1" smtClean="0">
                <a:solidFill>
                  <a:schemeClr val="bg1"/>
                </a:solidFill>
              </a:rPr>
              <a:t>Карамова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Главный врач ГБУЗ РБ БСМП г. Уфа, д.м.н., профессор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3533" y="5381747"/>
            <a:ext cx="1342124" cy="13421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900FF"/>
            </a:solidFill>
            <a:miter lim="800000"/>
          </a:ln>
          <a:effectLst>
            <a:reflection blurRad="12700" stA="64000" endPos="5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1501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 rot="21109688">
            <a:off x="366195" y="580776"/>
            <a:ext cx="8249136" cy="5341383"/>
          </a:xfrm>
          <a:prstGeom prst="ribbon2">
            <a:avLst>
              <a:gd name="adj1" fmla="val 10308"/>
              <a:gd name="adj2" fmla="val 68577"/>
            </a:avLst>
          </a:prstGeom>
          <a:gradFill flip="none" rotWithShape="1">
            <a:gsLst>
              <a:gs pos="51000">
                <a:srgbClr val="0000FF"/>
              </a:gs>
              <a:gs pos="78000">
                <a:srgbClr val="00CCFF"/>
              </a:gs>
              <a:gs pos="18000">
                <a:srgbClr val="99CCFF"/>
              </a:gs>
            </a:gsLst>
            <a:lin ang="13500000" scaled="1"/>
            <a:tileRect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chemeClr val="bg1"/>
                </a:solidFill>
              </a:rPr>
              <a:t>Работа 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5400" b="1" i="1" dirty="0">
                <a:solidFill>
                  <a:schemeClr val="bg1"/>
                </a:solidFill>
              </a:rPr>
              <a:t>первичных сосудистых отделений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9600" b="1" i="1" dirty="0" smtClean="0">
                <a:solidFill>
                  <a:schemeClr val="bg1"/>
                </a:solidFill>
              </a:rPr>
              <a:t>ОНМК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88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788024" y="2132856"/>
            <a:ext cx="450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Структура ОНМК 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в зоне РСЦ № 1 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по итогам 9 мес. 2016г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277752682"/>
              </p:ext>
            </p:extLst>
          </p:nvPr>
        </p:nvGraphicFramePr>
        <p:xfrm>
          <a:off x="4669611" y="3645024"/>
          <a:ext cx="4427984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9202" y="332656"/>
            <a:ext cx="45005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Структура ОНМК 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в зоне РСЦ № 1 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по итогам 9 мес. 2015г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4113179518"/>
              </p:ext>
            </p:extLst>
          </p:nvPr>
        </p:nvGraphicFramePr>
        <p:xfrm>
          <a:off x="205369" y="1628800"/>
          <a:ext cx="4427984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4139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798" y="116632"/>
            <a:ext cx="8841202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933FF"/>
                </a:solidFill>
              </a:rPr>
              <a:t>Госпитализация пациентов с ИИ до 4,5 час. </a:t>
            </a:r>
            <a:r>
              <a:rPr lang="ru-RU" sz="2000" b="1" dirty="0">
                <a:solidFill>
                  <a:srgbClr val="9933FF"/>
                </a:solidFill>
              </a:rPr>
              <a:t>за 9</a:t>
            </a:r>
            <a:r>
              <a:rPr lang="ru-RU" sz="2000" b="1" dirty="0" smtClean="0">
                <a:solidFill>
                  <a:srgbClr val="9933FF"/>
                </a:solidFill>
              </a:rPr>
              <a:t> мес. 2015/2016 </a:t>
            </a:r>
            <a:r>
              <a:rPr lang="ru-RU" sz="2000" b="1" dirty="0">
                <a:solidFill>
                  <a:srgbClr val="9933FF"/>
                </a:solidFill>
              </a:rPr>
              <a:t>гг., %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182664176"/>
              </p:ext>
            </p:extLst>
          </p:nvPr>
        </p:nvGraphicFramePr>
        <p:xfrm>
          <a:off x="-396552" y="502219"/>
          <a:ext cx="9540552" cy="2734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Скругленная прямоугольная выноска 16"/>
          <p:cNvSpPr/>
          <p:nvPr/>
        </p:nvSpPr>
        <p:spPr>
          <a:xfrm>
            <a:off x="7862457" y="2597045"/>
            <a:ext cx="1340402" cy="983780"/>
          </a:xfrm>
          <a:prstGeom prst="wedgeRoundRectCallout">
            <a:avLst>
              <a:gd name="adj1" fmla="val -14214"/>
              <a:gd name="adj2" fmla="val -22308"/>
              <a:gd name="adj3" fmla="val 16667"/>
            </a:avLst>
          </a:prstGeom>
          <a:solidFill>
            <a:srgbClr val="FF0000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КРИТЕРИЙ мониторинга снижения смертности</a:t>
            </a:r>
            <a:endParaRPr lang="ru-RU" sz="1400" u="sng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58937569"/>
              </p:ext>
            </p:extLst>
          </p:nvPr>
        </p:nvGraphicFramePr>
        <p:xfrm>
          <a:off x="187175" y="6196252"/>
          <a:ext cx="877118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9570"/>
                <a:gridCol w="3575566"/>
                <a:gridCol w="167604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Переведено из ПСО </a:t>
                      </a:r>
                    </a:p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ОНМК в зоне РСЦ 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за 9 мес. 2015 г. – 148 чел.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9 мес. 2016 г. – 210 чел.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+62 чел.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3380770"/>
            <a:ext cx="76554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Госпитализация пациентов с ОНМК СМП </a:t>
            </a:r>
            <a:r>
              <a:rPr lang="ru-RU" sz="2000" b="1" dirty="0">
                <a:solidFill>
                  <a:srgbClr val="0000FF"/>
                </a:solidFill>
              </a:rPr>
              <a:t>за 9</a:t>
            </a:r>
            <a:r>
              <a:rPr lang="ru-RU" sz="2000" b="1" dirty="0" smtClean="0">
                <a:solidFill>
                  <a:srgbClr val="0000FF"/>
                </a:solidFill>
              </a:rPr>
              <a:t> мес. 2015/2016 </a:t>
            </a:r>
            <a:r>
              <a:rPr lang="ru-RU" sz="2000" b="1" dirty="0">
                <a:solidFill>
                  <a:srgbClr val="0000FF"/>
                </a:solidFill>
              </a:rPr>
              <a:t>гг., %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660367369"/>
              </p:ext>
            </p:extLst>
          </p:nvPr>
        </p:nvGraphicFramePr>
        <p:xfrm>
          <a:off x="-365238" y="3578545"/>
          <a:ext cx="9540552" cy="2495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2178388" y="1484783"/>
            <a:ext cx="141265" cy="1033279"/>
          </a:xfrm>
          <a:prstGeom prst="straightConnector1">
            <a:avLst/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36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7011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Кол-во больных с ИИ, поступивших в период терапевтического окна в БСМП по итогам 9 мес. 2016г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633727529"/>
              </p:ext>
            </p:extLst>
          </p:nvPr>
        </p:nvGraphicFramePr>
        <p:xfrm>
          <a:off x="107504" y="1110498"/>
          <a:ext cx="6578573" cy="574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Скругленная прямоугольная выноска 10"/>
          <p:cNvSpPr/>
          <p:nvPr/>
        </p:nvSpPr>
        <p:spPr>
          <a:xfrm>
            <a:off x="7014412" y="621984"/>
            <a:ext cx="1980728" cy="2590992"/>
          </a:xfrm>
          <a:prstGeom prst="wedgeRoundRectCallout">
            <a:avLst>
              <a:gd name="adj1" fmla="val -143429"/>
              <a:gd name="adj2" fmla="val 55718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Сигнальный  индикатор </a:t>
            </a:r>
          </a:p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программы снижения смертности</a:t>
            </a:r>
          </a:p>
          <a:p>
            <a:pPr algn="ctr">
              <a:lnSpc>
                <a:spcPct val="150000"/>
              </a:lnSpc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4000" dirty="0">
                <a:solidFill>
                  <a:schemeClr val="bg1"/>
                </a:solidFill>
              </a:rPr>
              <a:t> 35%</a:t>
            </a:r>
          </a:p>
        </p:txBody>
      </p:sp>
    </p:spTree>
    <p:extLst>
      <p:ext uri="{BB962C8B-B14F-4D97-AF65-F5344CB8AC3E}">
        <p14:creationId xmlns:p14="http://schemas.microsoft.com/office/powerpoint/2010/main" xmlns="" val="159292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410" y="188640"/>
            <a:ext cx="8854334" cy="707886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</a:rPr>
              <a:t>Тромболитическая</a:t>
            </a:r>
            <a:r>
              <a:rPr lang="ru-RU" sz="2000" b="1" dirty="0" smtClean="0">
                <a:solidFill>
                  <a:srgbClr val="0000FF"/>
                </a:solidFill>
              </a:rPr>
              <a:t> терапия при ОНМК за 9 мес. 2015/2016 гг.,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(% от ИИ)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097028944"/>
              </p:ext>
            </p:extLst>
          </p:nvPr>
        </p:nvGraphicFramePr>
        <p:xfrm>
          <a:off x="-349654" y="836712"/>
          <a:ext cx="9493654" cy="4689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Овал 3"/>
          <p:cNvSpPr/>
          <p:nvPr/>
        </p:nvSpPr>
        <p:spPr>
          <a:xfrm>
            <a:off x="94216" y="1628800"/>
            <a:ext cx="877384" cy="43617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5,0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7426" y="2174018"/>
            <a:ext cx="871031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156176" y="3140968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7426" y="4221087"/>
            <a:ext cx="562166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71887" y="5517231"/>
            <a:ext cx="4442003" cy="1190195"/>
          </a:xfrm>
          <a:prstGeom prst="wedgeRoundRectCallout">
            <a:avLst>
              <a:gd name="adj1" fmla="val -45406"/>
              <a:gd name="adj2" fmla="val -171663"/>
              <a:gd name="adj3" fmla="val 16667"/>
            </a:avLst>
          </a:prstGeom>
          <a:solidFill>
            <a:srgbClr val="FF0000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Целевой  показатель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мониторинга </a:t>
            </a:r>
            <a:r>
              <a:rPr lang="ru-RU" b="1" dirty="0">
                <a:solidFill>
                  <a:schemeClr val="bg1"/>
                </a:solidFill>
              </a:rPr>
              <a:t>снижения </a:t>
            </a:r>
            <a:r>
              <a:rPr lang="ru-RU" b="1" dirty="0" smtClean="0">
                <a:solidFill>
                  <a:schemeClr val="bg1"/>
                </a:solidFill>
              </a:rPr>
              <a:t>смертности-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д</a:t>
            </a:r>
            <a:r>
              <a:rPr lang="ru-RU" b="1" dirty="0" smtClean="0">
                <a:solidFill>
                  <a:schemeClr val="bg1"/>
                </a:solidFill>
              </a:rPr>
              <a:t>оля больных с ИИ, которым выполнен системный </a:t>
            </a:r>
            <a:r>
              <a:rPr lang="ru-RU" b="1" dirty="0" err="1" smtClean="0">
                <a:solidFill>
                  <a:schemeClr val="bg1"/>
                </a:solidFill>
              </a:rPr>
              <a:t>тромболизис</a:t>
            </a:r>
            <a:r>
              <a:rPr lang="ru-RU" b="1" dirty="0" smtClean="0">
                <a:solidFill>
                  <a:schemeClr val="bg1"/>
                </a:solidFill>
              </a:rPr>
              <a:t> - 5%</a:t>
            </a:r>
            <a:endParaRPr lang="ru-RU" u="sng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017946" y="3501008"/>
            <a:ext cx="50405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9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900" y="-99392"/>
            <a:ext cx="9144000" cy="43204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Вмешательства, проводимые больным с ОНМК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3215803893"/>
              </p:ext>
            </p:extLst>
          </p:nvPr>
        </p:nvGraphicFramePr>
        <p:xfrm>
          <a:off x="-396552" y="548680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155731429"/>
              </p:ext>
            </p:extLst>
          </p:nvPr>
        </p:nvGraphicFramePr>
        <p:xfrm>
          <a:off x="4932040" y="188640"/>
          <a:ext cx="45882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70890681"/>
              </p:ext>
            </p:extLst>
          </p:nvPr>
        </p:nvGraphicFramePr>
        <p:xfrm>
          <a:off x="5004048" y="3717032"/>
          <a:ext cx="4499992" cy="342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741956320"/>
              </p:ext>
            </p:extLst>
          </p:nvPr>
        </p:nvGraphicFramePr>
        <p:xfrm>
          <a:off x="-468560" y="4005064"/>
          <a:ext cx="4104456" cy="296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68955696"/>
              </p:ext>
            </p:extLst>
          </p:nvPr>
        </p:nvGraphicFramePr>
        <p:xfrm>
          <a:off x="2771800" y="2492896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69396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187"/>
            <a:ext cx="4464496" cy="6206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Число ЦАГ, проведенных за </a:t>
            </a:r>
            <a:r>
              <a:rPr lang="ru-RU" sz="2000" b="1" dirty="0">
                <a:solidFill>
                  <a:srgbClr val="0000FF"/>
                </a:solidFill>
              </a:rPr>
              <a:t>9</a:t>
            </a:r>
            <a:r>
              <a:rPr lang="ru-RU" sz="2000" b="1" dirty="0" smtClean="0">
                <a:solidFill>
                  <a:srgbClr val="0000FF"/>
                </a:solidFill>
              </a:rPr>
              <a:t> мес. 2015 / 2016 гг.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889151075"/>
              </p:ext>
            </p:extLst>
          </p:nvPr>
        </p:nvGraphicFramePr>
        <p:xfrm>
          <a:off x="1259632" y="2924944"/>
          <a:ext cx="788436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598126931"/>
              </p:ext>
            </p:extLst>
          </p:nvPr>
        </p:nvGraphicFramePr>
        <p:xfrm>
          <a:off x="0" y="260648"/>
          <a:ext cx="57961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3843046"/>
            <a:ext cx="2555776" cy="8280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FF"/>
                </a:solidFill>
              </a:rPr>
              <a:t>ЦАГ, проведенные больным из ПСО 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за 9 мес. 2016 гг.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60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980042123"/>
              </p:ext>
            </p:extLst>
          </p:nvPr>
        </p:nvGraphicFramePr>
        <p:xfrm>
          <a:off x="-252536" y="1124744"/>
          <a:ext cx="939653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88640"/>
            <a:ext cx="640871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Доля больных, независимых в повседневной жизни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к концу стационарного лечения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после перенесённого ОНМК, %  </a:t>
            </a:r>
            <a:endParaRPr lang="ru-RU" sz="2000" b="1" u="sng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764" y="5307085"/>
            <a:ext cx="8892480" cy="1015663"/>
          </a:xfrm>
          <a:prstGeom prst="rect">
            <a:avLst/>
          </a:prstGeom>
          <a:solidFill>
            <a:schemeClr val="bg1"/>
          </a:solidFill>
          <a:ln>
            <a:solidFill>
              <a:srgbClr val="0EE06D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00FF"/>
                </a:solidFill>
              </a:rPr>
              <a:t>Неполное оснащение реабилитационным оборудованием </a:t>
            </a:r>
          </a:p>
          <a:p>
            <a:r>
              <a:rPr lang="ru-RU" sz="2000" b="1" dirty="0">
                <a:solidFill>
                  <a:srgbClr val="0000FF"/>
                </a:solidFill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                             (пр. 928н МЗ РФ, федеральные стандарты)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b="1" dirty="0" err="1" smtClean="0">
                <a:solidFill>
                  <a:srgbClr val="0000FF"/>
                </a:solidFill>
              </a:rPr>
              <a:t>Недоукомплектованность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b="1" dirty="0" err="1" smtClean="0">
                <a:solidFill>
                  <a:srgbClr val="0000FF"/>
                </a:solidFill>
              </a:rPr>
              <a:t>мультидисциплинарных</a:t>
            </a:r>
            <a:r>
              <a:rPr lang="ru-RU" sz="2000" b="1" dirty="0" smtClean="0">
                <a:solidFill>
                  <a:srgbClr val="0000FF"/>
                </a:solidFill>
              </a:rPr>
              <a:t> бригад специалистами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8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6444208" cy="94974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33FF"/>
                </a:solidFill>
              </a:rPr>
              <a:t>Достигнутые </a:t>
            </a:r>
            <a:br>
              <a:rPr lang="ru-RU" b="1" dirty="0" smtClean="0">
                <a:solidFill>
                  <a:srgbClr val="9933FF"/>
                </a:solidFill>
              </a:rPr>
            </a:br>
            <a:r>
              <a:rPr lang="ru-RU" b="1" dirty="0" smtClean="0">
                <a:solidFill>
                  <a:srgbClr val="9933FF"/>
                </a:solidFill>
              </a:rPr>
              <a:t>целевые показатели</a:t>
            </a:r>
            <a:endParaRPr lang="ru-RU" b="1" dirty="0">
              <a:solidFill>
                <a:srgbClr val="9933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2520280"/>
          </a:xfrm>
          <a:solidFill>
            <a:srgbClr val="FF00FF"/>
          </a:solidFill>
          <a:ln>
            <a:solidFill>
              <a:srgbClr val="9933FF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u="sng" dirty="0" err="1" smtClean="0">
                <a:solidFill>
                  <a:schemeClr val="bg1"/>
                </a:solidFill>
              </a:rPr>
              <a:t>Тромболитическая</a:t>
            </a:r>
            <a:r>
              <a:rPr lang="ru-RU" sz="2600" b="1" u="sng" dirty="0" smtClean="0">
                <a:solidFill>
                  <a:schemeClr val="bg1"/>
                </a:solidFill>
              </a:rPr>
              <a:t> терапия при ОКС </a:t>
            </a:r>
          </a:p>
          <a:p>
            <a:pPr marL="0" indent="0">
              <a:buNone/>
            </a:pPr>
            <a:r>
              <a:rPr lang="ru-RU" sz="2600" b="1" u="sng" dirty="0" smtClean="0">
                <a:solidFill>
                  <a:schemeClr val="bg1"/>
                </a:solidFill>
              </a:rPr>
              <a:t>по зоне РСЦ № 1 – 23,0%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Целевой  </a:t>
            </a:r>
            <a:r>
              <a:rPr lang="ru-RU" sz="2600" b="1" dirty="0">
                <a:solidFill>
                  <a:schemeClr val="bg1"/>
                </a:solidFill>
              </a:rPr>
              <a:t>показатель мониторинга снижения смертности- </a:t>
            </a:r>
            <a:r>
              <a:rPr lang="ru-RU" sz="2600" b="1" dirty="0" smtClean="0">
                <a:solidFill>
                  <a:schemeClr val="bg1"/>
                </a:solidFill>
              </a:rPr>
              <a:t>20-25</a:t>
            </a:r>
            <a:r>
              <a:rPr lang="ru-RU" sz="2600" b="1" dirty="0">
                <a:solidFill>
                  <a:schemeClr val="bg1"/>
                </a:solidFill>
              </a:rPr>
              <a:t>%</a:t>
            </a:r>
            <a:endParaRPr lang="ru-RU" sz="2600" dirty="0">
              <a:solidFill>
                <a:schemeClr val="bg1"/>
              </a:solidFill>
            </a:endParaRPr>
          </a:p>
          <a:p>
            <a:r>
              <a:rPr lang="ru-RU" sz="2600" b="1" dirty="0">
                <a:solidFill>
                  <a:schemeClr val="bg1"/>
                </a:solidFill>
              </a:rPr>
              <a:t>Целевой  критерий ПГГ РБ </a:t>
            </a:r>
            <a:r>
              <a:rPr lang="ru-RU" sz="2600" b="1" dirty="0" smtClean="0">
                <a:solidFill>
                  <a:schemeClr val="bg1"/>
                </a:solidFill>
              </a:rPr>
              <a:t>на </a:t>
            </a:r>
            <a:r>
              <a:rPr lang="ru-RU" sz="2600" b="1" dirty="0">
                <a:solidFill>
                  <a:schemeClr val="bg1"/>
                </a:solidFill>
              </a:rPr>
              <a:t>2016 год  - 14,4</a:t>
            </a:r>
            <a:r>
              <a:rPr lang="ru-RU" sz="2600" b="1" dirty="0" smtClean="0">
                <a:solidFill>
                  <a:schemeClr val="bg1"/>
                </a:solidFill>
              </a:rPr>
              <a:t>%</a:t>
            </a:r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365104"/>
            <a:ext cx="8568952" cy="1292662"/>
          </a:xfrm>
          <a:prstGeom prst="rect">
            <a:avLst/>
          </a:prstGeom>
          <a:ln>
            <a:solidFill>
              <a:srgbClr val="9933FF"/>
            </a:solidFill>
          </a:ln>
        </p:spPr>
        <p:txBody>
          <a:bodyPr wrap="square">
            <a:spAutoFit/>
          </a:bodyPr>
          <a:lstStyle/>
          <a:p>
            <a:r>
              <a:rPr lang="ru-RU" sz="2600" b="1" u="sng" dirty="0" smtClean="0">
                <a:solidFill>
                  <a:srgbClr val="FF00FF"/>
                </a:solidFill>
              </a:rPr>
              <a:t>Госпитальная летальность </a:t>
            </a:r>
            <a:r>
              <a:rPr lang="ru-RU" sz="2600" b="1" u="sng" dirty="0">
                <a:solidFill>
                  <a:srgbClr val="FF00FF"/>
                </a:solidFill>
              </a:rPr>
              <a:t>от </a:t>
            </a:r>
            <a:r>
              <a:rPr lang="ru-RU" sz="2600" b="1" u="sng" dirty="0" smtClean="0">
                <a:solidFill>
                  <a:srgbClr val="FF00FF"/>
                </a:solidFill>
              </a:rPr>
              <a:t>ОНМК  </a:t>
            </a:r>
          </a:p>
          <a:p>
            <a:r>
              <a:rPr lang="ru-RU" sz="2600" b="1" u="sng" dirty="0" smtClean="0">
                <a:solidFill>
                  <a:srgbClr val="FF00FF"/>
                </a:solidFill>
              </a:rPr>
              <a:t>по зоне РСЦ № 1 – 14,2%  </a:t>
            </a:r>
          </a:p>
          <a:p>
            <a:r>
              <a:rPr lang="ru-RU" sz="2600" b="1" dirty="0" smtClean="0">
                <a:solidFill>
                  <a:srgbClr val="FF00FF"/>
                </a:solidFill>
              </a:rPr>
              <a:t>КРИТЕРИЙ </a:t>
            </a:r>
            <a:r>
              <a:rPr lang="ru-RU" sz="2600" b="1" dirty="0">
                <a:solidFill>
                  <a:srgbClr val="FF00FF"/>
                </a:solidFill>
              </a:rPr>
              <a:t>мониторинга снижения </a:t>
            </a:r>
            <a:r>
              <a:rPr lang="ru-RU" sz="2600" b="1" dirty="0" smtClean="0">
                <a:solidFill>
                  <a:srgbClr val="FF00FF"/>
                </a:solidFill>
              </a:rPr>
              <a:t>смертности - 20%</a:t>
            </a:r>
            <a:endParaRPr lang="ru-RU" sz="2600" b="1" dirty="0">
              <a:solidFill>
                <a:srgbClr val="FF00FF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452948" y="260648"/>
            <a:ext cx="914400" cy="914400"/>
          </a:xfrm>
          <a:prstGeom prst="smileyFac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600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ВЫВОДЫ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791939"/>
            <a:ext cx="9144000" cy="60354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CC0099"/>
                </a:solidFill>
              </a:rPr>
              <a:t>Смертность населения от болезней системы кровообращения, в </a:t>
            </a:r>
            <a:r>
              <a:rPr lang="ru-RU" sz="2000" b="1" dirty="0" err="1" smtClean="0">
                <a:solidFill>
                  <a:srgbClr val="CC0099"/>
                </a:solidFill>
              </a:rPr>
              <a:t>т.ч</a:t>
            </a:r>
            <a:r>
              <a:rPr lang="ru-RU" sz="2000" b="1" dirty="0" smtClean="0">
                <a:solidFill>
                  <a:srgbClr val="CC0099"/>
                </a:solidFill>
              </a:rPr>
              <a:t>. от острых сосудистых катастроф, в зоне РСЦ № 1 за 9 мес. 2016 года </a:t>
            </a:r>
            <a:r>
              <a:rPr lang="ru-RU" sz="2000" b="1" dirty="0">
                <a:solidFill>
                  <a:srgbClr val="CC0099"/>
                </a:solidFill>
              </a:rPr>
              <a:t> </a:t>
            </a:r>
            <a:r>
              <a:rPr lang="ru-RU" sz="2000" b="1" dirty="0" smtClean="0">
                <a:solidFill>
                  <a:srgbClr val="CC0099"/>
                </a:solidFill>
              </a:rPr>
              <a:t>в </a:t>
            </a:r>
            <a:r>
              <a:rPr lang="ru-RU" sz="2000" b="1" dirty="0" smtClean="0">
                <a:solidFill>
                  <a:srgbClr val="CC0099"/>
                </a:solidFill>
              </a:rPr>
              <a:t>целом снизилась</a:t>
            </a:r>
            <a:r>
              <a:rPr lang="ru-RU" sz="2000" b="1" dirty="0" smtClean="0">
                <a:solidFill>
                  <a:srgbClr val="CC0099"/>
                </a:solidFill>
              </a:rPr>
              <a:t>. </a:t>
            </a:r>
            <a:r>
              <a:rPr lang="ru-RU" sz="2000" b="1" dirty="0" smtClean="0">
                <a:solidFill>
                  <a:srgbClr val="CC0099"/>
                </a:solidFill>
              </a:rPr>
              <a:t>Наблюдается снижение смертности от острых сосудистых катастроф (ИМ, ОНМК).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CC0099"/>
                </a:solidFill>
              </a:rPr>
              <a:t>Показатель смертности выше среднего по РБ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C0099"/>
                </a:solidFill>
              </a:rPr>
              <a:t>Поступление больных позднее терапевтического окна при ОНМК и ОКС свидетельствует о низкой информированности населения, неудовлетворительной сан-просвет </a:t>
            </a:r>
            <a:r>
              <a:rPr lang="ru-RU" sz="2000" b="1" dirty="0" smtClean="0">
                <a:solidFill>
                  <a:srgbClr val="CC0099"/>
                </a:solidFill>
              </a:rPr>
              <a:t>работе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CC0099"/>
                </a:solidFill>
              </a:rPr>
              <a:t>Проведение госпитальной </a:t>
            </a:r>
            <a:r>
              <a:rPr lang="ru-RU" sz="2000" b="1" dirty="0" err="1" smtClean="0">
                <a:solidFill>
                  <a:srgbClr val="CC0099"/>
                </a:solidFill>
              </a:rPr>
              <a:t>тромболитической</a:t>
            </a:r>
            <a:r>
              <a:rPr lang="ru-RU" sz="2000" b="1" dirty="0" smtClean="0">
                <a:solidFill>
                  <a:srgbClr val="CC0099"/>
                </a:solidFill>
              </a:rPr>
              <a:t> терапии в целом  соответствует целевым критериям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CC0099"/>
                </a:solidFill>
              </a:rPr>
              <a:t>Невысокая </a:t>
            </a:r>
            <a:r>
              <a:rPr lang="ru-RU" sz="2000" b="1" dirty="0">
                <a:solidFill>
                  <a:srgbClr val="CC0099"/>
                </a:solidFill>
              </a:rPr>
              <a:t>доля больных, независимых в повседневной жизни </a:t>
            </a:r>
            <a:r>
              <a:rPr lang="ru-RU" sz="2000" b="1" dirty="0" smtClean="0">
                <a:solidFill>
                  <a:srgbClr val="CC0099"/>
                </a:solidFill>
              </a:rPr>
              <a:t>к </a:t>
            </a:r>
            <a:r>
              <a:rPr lang="ru-RU" sz="2000" b="1" dirty="0">
                <a:solidFill>
                  <a:srgbClr val="CC0099"/>
                </a:solidFill>
              </a:rPr>
              <a:t>концу стационарного лечения после перенесённого </a:t>
            </a:r>
            <a:r>
              <a:rPr lang="ru-RU" sz="2000" b="1" dirty="0" smtClean="0">
                <a:solidFill>
                  <a:srgbClr val="CC0099"/>
                </a:solidFill>
              </a:rPr>
              <a:t>ОНМК, обусловлена неполным </a:t>
            </a:r>
            <a:r>
              <a:rPr lang="ru-RU" sz="2000" b="1" dirty="0">
                <a:solidFill>
                  <a:srgbClr val="CC0099"/>
                </a:solidFill>
              </a:rPr>
              <a:t>оснащением реабилитационным </a:t>
            </a:r>
            <a:r>
              <a:rPr lang="ru-RU" sz="2000" b="1" dirty="0" smtClean="0">
                <a:solidFill>
                  <a:srgbClr val="CC0099"/>
                </a:solidFill>
              </a:rPr>
              <a:t>оборудованием, </a:t>
            </a:r>
            <a:r>
              <a:rPr lang="ru-RU" sz="2000" b="1" dirty="0" err="1" smtClean="0">
                <a:solidFill>
                  <a:srgbClr val="CC0099"/>
                </a:solidFill>
              </a:rPr>
              <a:t>недоукомплектованностью</a:t>
            </a:r>
            <a:r>
              <a:rPr lang="ru-RU" sz="2000" b="1" dirty="0">
                <a:solidFill>
                  <a:srgbClr val="CC0099"/>
                </a:solidFill>
              </a:rPr>
              <a:t> </a:t>
            </a:r>
            <a:r>
              <a:rPr lang="ru-RU" sz="2000" b="1" dirty="0" err="1" smtClean="0">
                <a:solidFill>
                  <a:srgbClr val="CC0099"/>
                </a:solidFill>
              </a:rPr>
              <a:t>мультидисциплинарных</a:t>
            </a:r>
            <a:r>
              <a:rPr lang="ru-RU" sz="2000" b="1" dirty="0" smtClean="0">
                <a:solidFill>
                  <a:srgbClr val="CC0099"/>
                </a:solidFill>
              </a:rPr>
              <a:t> </a:t>
            </a:r>
            <a:r>
              <a:rPr lang="ru-RU" sz="2000" b="1" dirty="0">
                <a:solidFill>
                  <a:srgbClr val="CC0099"/>
                </a:solidFill>
              </a:rPr>
              <a:t>бригад </a:t>
            </a:r>
            <a:r>
              <a:rPr lang="ru-RU" sz="2000" b="1" dirty="0" smtClean="0">
                <a:solidFill>
                  <a:srgbClr val="CC0099"/>
                </a:solidFill>
              </a:rPr>
              <a:t>специалистами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solidFill>
                  <a:srgbClr val="CC0099"/>
                </a:solidFill>
              </a:rPr>
              <a:t>На амбулаторном этапе недостаточно эффективно проводится первичная и вторичная профилактика сосудистых заболеваний, что приводит к  низкой приверженностью больных к лечению, повторным случаям ОНМК и ИМ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0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16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3519264"/>
          </a:xfrm>
        </p:spPr>
        <p:txBody>
          <a:bodyPr>
            <a:noAutofit/>
          </a:bodyPr>
          <a:lstStyle/>
          <a:p>
            <a:r>
              <a:rPr lang="ru-RU" sz="9600" b="1" i="1" dirty="0">
                <a:solidFill>
                  <a:srgbClr val="FF0000"/>
                </a:solidFill>
              </a:rPr>
              <a:t/>
            </a:r>
            <a:br>
              <a:rPr lang="ru-RU" sz="9600" b="1" i="1" dirty="0">
                <a:solidFill>
                  <a:srgbClr val="FF0000"/>
                </a:solidFill>
              </a:rPr>
            </a:br>
            <a:endParaRPr lang="ru-RU" sz="9600" dirty="0"/>
          </a:p>
        </p:txBody>
      </p:sp>
      <p:sp>
        <p:nvSpPr>
          <p:cNvPr id="4" name="Лента лицом вверх 3"/>
          <p:cNvSpPr/>
          <p:nvPr/>
        </p:nvSpPr>
        <p:spPr>
          <a:xfrm rot="21109688">
            <a:off x="366195" y="580776"/>
            <a:ext cx="8249136" cy="5341383"/>
          </a:xfrm>
          <a:prstGeom prst="ribbon2">
            <a:avLst>
              <a:gd name="adj1" fmla="val 10308"/>
              <a:gd name="adj2" fmla="val 68577"/>
            </a:avLst>
          </a:prstGeom>
          <a:gradFill flip="none" rotWithShape="1">
            <a:gsLst>
              <a:gs pos="50000">
                <a:srgbClr val="00B050"/>
              </a:gs>
              <a:gs pos="23000">
                <a:srgbClr val="00B050">
                  <a:shade val="67500"/>
                  <a:satMod val="115000"/>
                </a:srgbClr>
              </a:gs>
              <a:gs pos="76000">
                <a:srgbClr val="00EE00"/>
              </a:gs>
            </a:gsLst>
            <a:lin ang="2700000" scaled="1"/>
            <a:tileRect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>
                <a:solidFill>
                  <a:schemeClr val="bg1"/>
                </a:solidFill>
              </a:rPr>
              <a:t>Работа 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5400" b="1" i="1" dirty="0">
                <a:solidFill>
                  <a:schemeClr val="bg1"/>
                </a:solidFill>
              </a:rPr>
              <a:t>первичных сосудистых отделений</a:t>
            </a:r>
            <a:br>
              <a:rPr lang="ru-RU" sz="5400" b="1" i="1" dirty="0">
                <a:solidFill>
                  <a:schemeClr val="bg1"/>
                </a:solidFill>
              </a:rPr>
            </a:br>
            <a:r>
              <a:rPr lang="ru-RU" sz="9600" b="1" i="1" dirty="0">
                <a:solidFill>
                  <a:schemeClr val="bg1"/>
                </a:solidFill>
              </a:rPr>
              <a:t>ОКС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06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1888680"/>
            <a:ext cx="8352929" cy="92333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Динамика госпитализации пациентов с ОКС до 12 час.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в зоне РСЦ №  1 ГБУЗ РБ БСМП г. Уфа за 9 мес. 2015/2016 гг., % </a:t>
            </a:r>
          </a:p>
          <a:p>
            <a:pPr algn="ctr"/>
            <a:r>
              <a:rPr lang="ru-RU" sz="1400" b="1" i="1" dirty="0" smtClean="0">
                <a:solidFill>
                  <a:srgbClr val="0000FF"/>
                </a:solidFill>
              </a:rPr>
              <a:t>(с вычетом переведённых из ПСО в РСЦ)</a:t>
            </a:r>
            <a:endParaRPr lang="ru-RU" sz="1400" i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9514416"/>
              </p:ext>
            </p:extLst>
          </p:nvPr>
        </p:nvGraphicFramePr>
        <p:xfrm>
          <a:off x="1115616" y="1052736"/>
          <a:ext cx="7848000" cy="69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000"/>
                <a:gridCol w="2412000"/>
                <a:gridCol w="1440000"/>
              </a:tblGrid>
              <a:tr h="6926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9 мес. переведено в РСЦ из ПСО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2015 г.</a:t>
                      </a:r>
                      <a:r>
                        <a:rPr lang="ru-RU" sz="1800" b="1" baseline="0" dirty="0" smtClean="0">
                          <a:solidFill>
                            <a:srgbClr val="0000FF"/>
                          </a:solidFill>
                        </a:rPr>
                        <a:t> - 686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 г. -  749 чел.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+ 63 чел.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2966251593"/>
              </p:ext>
            </p:extLst>
          </p:nvPr>
        </p:nvGraphicFramePr>
        <p:xfrm>
          <a:off x="-365944" y="2739641"/>
          <a:ext cx="9971027" cy="411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465126" y="5229200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551885" y="5229200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56545" y="5229200"/>
            <a:ext cx="7200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5329466"/>
              </p:ext>
            </p:extLst>
          </p:nvPr>
        </p:nvGraphicFramePr>
        <p:xfrm>
          <a:off x="219903" y="260648"/>
          <a:ext cx="8799333" cy="692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000"/>
                <a:gridCol w="2412000"/>
                <a:gridCol w="1527333"/>
              </a:tblGrid>
              <a:tr h="69269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9 мес. госпитализировано по зоне РСЦ № 1 (с вычетом переведенных из ПСО)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E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2015 г.</a:t>
                      </a:r>
                      <a:r>
                        <a:rPr lang="ru-RU" sz="1800" b="1" baseline="0" dirty="0" smtClean="0">
                          <a:solidFill>
                            <a:srgbClr val="0000FF"/>
                          </a:solidFill>
                        </a:rPr>
                        <a:t> - 3759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 чел.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 г. -  3980 чел.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E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+ 221 чел.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E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895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709221963"/>
              </p:ext>
            </p:extLst>
          </p:nvPr>
        </p:nvGraphicFramePr>
        <p:xfrm>
          <a:off x="0" y="1556792"/>
          <a:ext cx="95784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188640"/>
            <a:ext cx="8928992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Динамика госпитализации пациентов с ИМ до 6 час от начала заболевания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за 9 мес. 2015/2016 г г.,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</a:rPr>
              <a:t>(% от ИМ</a:t>
            </a:r>
            <a:r>
              <a:rPr lang="ru-RU" sz="2000" b="1" u="sng" dirty="0" smtClean="0">
                <a:solidFill>
                  <a:srgbClr val="0000FF"/>
                </a:solidFill>
              </a:rPr>
              <a:t>,  </a:t>
            </a:r>
            <a:r>
              <a:rPr lang="ru-RU" sz="2000" b="1" i="1" u="sng" dirty="0" smtClean="0">
                <a:solidFill>
                  <a:srgbClr val="0000FF"/>
                </a:solidFill>
              </a:rPr>
              <a:t>без учета переведённых </a:t>
            </a:r>
            <a:r>
              <a:rPr lang="ru-RU" sz="2000" b="1" i="1" dirty="0" smtClean="0">
                <a:solidFill>
                  <a:srgbClr val="0000FF"/>
                </a:solidFill>
              </a:rPr>
              <a:t>из ПСО)</a:t>
            </a:r>
            <a:endParaRPr lang="ru-RU" sz="2000" i="1" dirty="0">
              <a:solidFill>
                <a:srgbClr val="0000FF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884368" y="4928199"/>
            <a:ext cx="1152128" cy="1021081"/>
          </a:xfrm>
          <a:prstGeom prst="wedgeRoundRectCallout">
            <a:avLst>
              <a:gd name="adj1" fmla="val 50241"/>
              <a:gd name="adj2" fmla="val -30669"/>
              <a:gd name="adj3" fmla="val 166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Целевой </a:t>
            </a:r>
            <a:r>
              <a:rPr lang="ru-RU" sz="1600" b="1" dirty="0" smtClean="0">
                <a:solidFill>
                  <a:schemeClr val="bg1"/>
                </a:solidFill>
              </a:rPr>
              <a:t>критерий ПГГ РБ 2016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483768" y="4365103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732240" y="4365104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789118" y="4365104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4365104"/>
            <a:ext cx="108012" cy="504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5076056" y="2611760"/>
            <a:ext cx="720080" cy="338336"/>
          </a:xfrm>
          <a:prstGeom prst="roundRect">
            <a:avLst/>
          </a:prstGeom>
          <a:noFill/>
          <a:ln w="38100">
            <a:solidFill>
              <a:srgbClr val="9933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5966" y="3104598"/>
            <a:ext cx="720080" cy="338336"/>
          </a:xfrm>
          <a:prstGeom prst="roundRect">
            <a:avLst/>
          </a:prstGeom>
          <a:noFill/>
          <a:ln w="38100">
            <a:solidFill>
              <a:srgbClr val="9933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3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72564"/>
            <a:ext cx="8431092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FF"/>
                </a:solidFill>
              </a:rPr>
              <a:t>Тромболитическая</a:t>
            </a:r>
            <a:r>
              <a:rPr lang="ru-RU" sz="2400" b="1" dirty="0" smtClean="0">
                <a:solidFill>
                  <a:srgbClr val="0000FF"/>
                </a:solidFill>
              </a:rPr>
              <a:t> терапия за 9 мес. 2015/2016 гг.  </a:t>
            </a:r>
          </a:p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(% от ОИМ с ↑ </a:t>
            </a:r>
            <a:r>
              <a:rPr lang="en-US" sz="2400" b="1" dirty="0" smtClean="0">
                <a:solidFill>
                  <a:srgbClr val="0000FF"/>
                </a:solidFill>
              </a:rPr>
              <a:t>ST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40352" y="2492896"/>
            <a:ext cx="864096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rgbClr val="FF0000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102070475"/>
              </p:ext>
            </p:extLst>
          </p:nvPr>
        </p:nvGraphicFramePr>
        <p:xfrm>
          <a:off x="-396552" y="900946"/>
          <a:ext cx="9540552" cy="433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Прямая соединительная линия 2"/>
          <p:cNvCxnSpPr/>
          <p:nvPr/>
        </p:nvCxnSpPr>
        <p:spPr>
          <a:xfrm>
            <a:off x="647564" y="2924944"/>
            <a:ext cx="82809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827584" y="3429000"/>
            <a:ext cx="7920880" cy="0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ая прямоугольная выноска 10"/>
          <p:cNvSpPr/>
          <p:nvPr/>
        </p:nvSpPr>
        <p:spPr>
          <a:xfrm>
            <a:off x="-34824" y="4085268"/>
            <a:ext cx="1150440" cy="821743"/>
          </a:xfrm>
          <a:prstGeom prst="wedgeRoundRectCallout">
            <a:avLst>
              <a:gd name="adj1" fmla="val -25680"/>
              <a:gd name="adj2" fmla="val 50446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ЦП мониторинга </a:t>
            </a:r>
            <a:r>
              <a:rPr lang="ru-RU" sz="1200" b="1" dirty="0">
                <a:solidFill>
                  <a:schemeClr val="bg1"/>
                </a:solidFill>
              </a:rPr>
              <a:t>снижения </a:t>
            </a:r>
            <a:r>
              <a:rPr lang="ru-RU" sz="1200" b="1" dirty="0" smtClean="0">
                <a:solidFill>
                  <a:schemeClr val="bg1"/>
                </a:solidFill>
              </a:rPr>
              <a:t>смертности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232609" y="5661248"/>
            <a:ext cx="3960440" cy="711063"/>
          </a:xfrm>
          <a:prstGeom prst="wedgeRoundRectCallout">
            <a:avLst>
              <a:gd name="adj1" fmla="val -26862"/>
              <a:gd name="adj2" fmla="val -50548"/>
              <a:gd name="adj3" fmla="val 16667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0000FF"/>
                </a:solidFill>
              </a:rPr>
              <a:t>*ТЛТ на </a:t>
            </a:r>
            <a:r>
              <a:rPr lang="ru-RU" b="1" u="sng" dirty="0" err="1" smtClean="0">
                <a:solidFill>
                  <a:srgbClr val="0000FF"/>
                </a:solidFill>
              </a:rPr>
              <a:t>догоспитальном</a:t>
            </a:r>
            <a:r>
              <a:rPr lang="ru-RU" b="1" u="sng" dirty="0" smtClean="0">
                <a:solidFill>
                  <a:srgbClr val="0000FF"/>
                </a:solidFill>
              </a:rPr>
              <a:t> этапе 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8172400" y="4119424"/>
            <a:ext cx="1003706" cy="677727"/>
          </a:xfrm>
          <a:prstGeom prst="wedgeRoundRectCallout">
            <a:avLst>
              <a:gd name="adj1" fmla="val -25680"/>
              <a:gd name="adj2" fmla="val 50446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ЦП ПГГ РБ-2016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1157100"/>
              </p:ext>
            </p:extLst>
          </p:nvPr>
        </p:nvGraphicFramePr>
        <p:xfrm>
          <a:off x="968711" y="4907011"/>
          <a:ext cx="74287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51"/>
                <a:gridCol w="991535"/>
                <a:gridCol w="952704"/>
                <a:gridCol w="1182907"/>
                <a:gridCol w="1008112"/>
                <a:gridCol w="1008112"/>
                <a:gridCol w="1224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36/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14*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27/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0*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40/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0*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64/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32*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32/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4*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9/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1" u="sng" baseline="0" dirty="0" smtClean="0">
                          <a:solidFill>
                            <a:srgbClr val="0000FF"/>
                          </a:solidFill>
                        </a:rPr>
                        <a:t>0*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 smtClean="0">
                          <a:solidFill>
                            <a:srgbClr val="FF0000"/>
                          </a:solidFill>
                        </a:rPr>
                        <a:t>208/ </a:t>
                      </a:r>
                      <a:r>
                        <a:rPr lang="ru-RU" sz="1800" b="1" u="sng" dirty="0" smtClean="0">
                          <a:solidFill>
                            <a:srgbClr val="0000FF"/>
                          </a:solidFill>
                        </a:rPr>
                        <a:t>50*</a:t>
                      </a:r>
                      <a:endParaRPr lang="ru-RU" sz="1800" b="1" u="sng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95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азвание 1"/>
          <p:cNvSpPr>
            <a:spLocks noGrp="1"/>
          </p:cNvSpPr>
          <p:nvPr>
            <p:ph type="title"/>
          </p:nvPr>
        </p:nvSpPr>
        <p:spPr>
          <a:xfrm>
            <a:off x="107950" y="0"/>
            <a:ext cx="8856663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Доля больных с </a:t>
            </a:r>
            <a:r>
              <a:rPr lang="ru-RU" sz="2800" b="1" dirty="0" err="1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ОКСпс</a:t>
            </a:r>
            <a:r>
              <a:rPr lang="en-US" sz="2800" b="1" dirty="0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ST</a:t>
            </a:r>
            <a:r>
              <a:rPr lang="ru-RU" sz="2800" b="1" dirty="0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, которым выполнен </a:t>
            </a:r>
            <a:r>
              <a:rPr lang="ru-RU" sz="2800" b="1" dirty="0" err="1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тромболизис</a:t>
            </a:r>
            <a:r>
              <a:rPr lang="ru-RU" sz="2800" b="1" dirty="0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 на </a:t>
            </a:r>
            <a:r>
              <a:rPr lang="ru-RU" sz="2800" b="1" dirty="0" err="1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догоспитальном</a:t>
            </a:r>
            <a:r>
              <a:rPr lang="ru-RU" sz="2800" b="1" dirty="0" smtClean="0">
                <a:solidFill>
                  <a:srgbClr val="9933FF"/>
                </a:solidFill>
                <a:latin typeface="Comic Sans MS" pitchFamily="66" charset="0"/>
                <a:cs typeface="Arial" pitchFamily="34" charset="0"/>
              </a:rPr>
              <a:t> этапе</a:t>
            </a:r>
          </a:p>
        </p:txBody>
      </p:sp>
      <p:sp>
        <p:nvSpPr>
          <p:cNvPr id="3076" name="Название 1"/>
          <p:cNvSpPr txBox="1">
            <a:spLocks/>
          </p:cNvSpPr>
          <p:nvPr/>
        </p:nvSpPr>
        <p:spPr bwMode="auto">
          <a:xfrm>
            <a:off x="381000" y="15240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>
                <a:solidFill>
                  <a:schemeClr val="bg1"/>
                </a:solidFill>
                <a:latin typeface="Arial" pitchFamily="34" charset="0"/>
              </a:rPr>
              <a:t>Субъекты с наименьшим показателем</a:t>
            </a:r>
          </a:p>
        </p:txBody>
      </p:sp>
      <p:graphicFrame>
        <p:nvGraphicFramePr>
          <p:cNvPr id="3074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05336442"/>
              </p:ext>
            </p:extLst>
          </p:nvPr>
        </p:nvGraphicFramePr>
        <p:xfrm>
          <a:off x="179512" y="1124744"/>
          <a:ext cx="8856984" cy="4813385"/>
        </p:xfrm>
        <a:graphic>
          <a:graphicData uri="http://schemas.openxmlformats.org/presentationml/2006/ole">
            <p:oleObj spid="_x0000_s1105" name="Лист" r:id="rId3" imgW="6229464" imgH="3791102" progId="Excel.Sheet.8">
              <p:embed/>
            </p:oleObj>
          </a:graphicData>
        </a:graphic>
      </p:graphicFrame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619672" y="1425575"/>
            <a:ext cx="3635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В среднем по РФ  38,3%</a:t>
            </a: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2,4% до  99%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93812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ru-RU" altLang="ru-RU" b="1" dirty="0">
                <a:solidFill>
                  <a:srgbClr val="9933FF"/>
                </a:solidFill>
                <a:latin typeface="Arial" pitchFamily="34" charset="0"/>
              </a:rPr>
              <a:t>Проф. Терещенко С.Н.</a:t>
            </a:r>
          </a:p>
          <a:p>
            <a:pPr algn="ctr" eaLnBrk="0" hangingPunct="0"/>
            <a:r>
              <a:rPr lang="ru-RU" b="1" dirty="0" err="1" smtClean="0">
                <a:solidFill>
                  <a:srgbClr val="9933FF"/>
                </a:solidFill>
                <a:latin typeface="Comic Sans MS" pitchFamily="66" charset="0"/>
              </a:rPr>
              <a:t>Догоспитальное</a:t>
            </a:r>
            <a:r>
              <a:rPr lang="ru-RU" b="1" dirty="0" smtClean="0">
                <a:solidFill>
                  <a:srgbClr val="9933FF"/>
                </a:solidFill>
                <a:latin typeface="Comic Sans MS" pitchFamily="66" charset="0"/>
              </a:rPr>
              <a:t> </a:t>
            </a:r>
            <a:r>
              <a:rPr lang="ru-RU" b="1" dirty="0">
                <a:solidFill>
                  <a:srgbClr val="9933FF"/>
                </a:solidFill>
                <a:latin typeface="Comic Sans MS" pitchFamily="66" charset="0"/>
              </a:rPr>
              <a:t>лечение больных с острым коронарным синдромом</a:t>
            </a:r>
            <a:endParaRPr lang="ru-RU" altLang="ru-RU" b="1" dirty="0">
              <a:solidFill>
                <a:srgbClr val="9933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81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29"/>
            <a:ext cx="8784976" cy="836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Число </a:t>
            </a:r>
            <a:r>
              <a:rPr lang="ru-RU" sz="2400" b="1" dirty="0" err="1" smtClean="0">
                <a:solidFill>
                  <a:srgbClr val="0000FF"/>
                </a:solidFill>
              </a:rPr>
              <a:t>коронарографий</a:t>
            </a:r>
            <a:r>
              <a:rPr lang="ru-RU" sz="2400" b="1" dirty="0" smtClean="0">
                <a:solidFill>
                  <a:srgbClr val="0000FF"/>
                </a:solidFill>
              </a:rPr>
              <a:t>, проведенных больным с ОКС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ГБУЗ РБ БСМП г. Уфа за 9 мес.2015/2016 гг.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3646622"/>
              </p:ext>
            </p:extLst>
          </p:nvPr>
        </p:nvGraphicFramePr>
        <p:xfrm>
          <a:off x="-180528" y="836712"/>
          <a:ext cx="9217024" cy="602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вал 2"/>
          <p:cNvSpPr/>
          <p:nvPr/>
        </p:nvSpPr>
        <p:spPr>
          <a:xfrm>
            <a:off x="7020272" y="2472676"/>
            <a:ext cx="1872208" cy="115212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88,0%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от числа больных с   ОКС</a:t>
            </a:r>
          </a:p>
        </p:txBody>
      </p:sp>
      <p:sp>
        <p:nvSpPr>
          <p:cNvPr id="7" name="Овал 6"/>
          <p:cNvSpPr/>
          <p:nvPr/>
        </p:nvSpPr>
        <p:spPr>
          <a:xfrm>
            <a:off x="2915816" y="2492896"/>
            <a:ext cx="1944216" cy="111168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83%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 числа больных с   ОКС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31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429"/>
            <a:ext cx="8784976" cy="83671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Оперативные вмешательства, проведенные больным с ОКС </a:t>
            </a:r>
            <a:br>
              <a:rPr lang="ru-RU" sz="2400" b="1" dirty="0" smtClean="0">
                <a:solidFill>
                  <a:srgbClr val="0000FF"/>
                </a:solidFill>
              </a:rPr>
            </a:br>
            <a:r>
              <a:rPr lang="ru-RU" sz="2400" b="1" dirty="0" smtClean="0">
                <a:solidFill>
                  <a:srgbClr val="0000FF"/>
                </a:solidFill>
              </a:rPr>
              <a:t>в ГБУЗ РБ БСМП г. Уфа за 9 мес.2015/2016 гг. 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50147052"/>
              </p:ext>
            </p:extLst>
          </p:nvPr>
        </p:nvGraphicFramePr>
        <p:xfrm>
          <a:off x="251520" y="836712"/>
          <a:ext cx="504238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80502661"/>
              </p:ext>
            </p:extLst>
          </p:nvPr>
        </p:nvGraphicFramePr>
        <p:xfrm>
          <a:off x="3707904" y="3789040"/>
          <a:ext cx="5652120" cy="306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1240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5" y="260648"/>
            <a:ext cx="2267744" cy="259228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3333FF"/>
                </a:solidFill>
              </a:rPr>
              <a:t>Число </a:t>
            </a:r>
            <a:r>
              <a:rPr lang="ru-RU" sz="2000" b="1" dirty="0" err="1" smtClean="0">
                <a:solidFill>
                  <a:srgbClr val="3333FF"/>
                </a:solidFill>
              </a:rPr>
              <a:t>коронарографий</a:t>
            </a:r>
            <a:r>
              <a:rPr lang="ru-RU" sz="2000" b="1" dirty="0" smtClean="0">
                <a:solidFill>
                  <a:srgbClr val="3333FF"/>
                </a:solidFill>
              </a:rPr>
              <a:t>, проведенных пациентам из ПСО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в ГБУЗ РБ БСМП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г. Уфа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за 9 мес. 2016 гг. 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3274648575"/>
              </p:ext>
            </p:extLst>
          </p:nvPr>
        </p:nvGraphicFramePr>
        <p:xfrm>
          <a:off x="395536" y="116632"/>
          <a:ext cx="874846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406" y="4077072"/>
            <a:ext cx="2411760" cy="23762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3333FF"/>
                </a:solidFill>
              </a:rPr>
              <a:t>Число </a:t>
            </a:r>
          </a:p>
          <a:p>
            <a:r>
              <a:rPr lang="ru-RU" sz="2000" b="1" dirty="0" err="1" smtClean="0">
                <a:solidFill>
                  <a:srgbClr val="3333FF"/>
                </a:solidFill>
              </a:rPr>
              <a:t>стентирований</a:t>
            </a:r>
            <a:r>
              <a:rPr lang="ru-RU" sz="2000" b="1" dirty="0" smtClean="0">
                <a:solidFill>
                  <a:srgbClr val="3333FF"/>
                </a:solidFill>
              </a:rPr>
              <a:t>, проведенных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пациентам из ПСО </a:t>
            </a:r>
            <a:br>
              <a:rPr lang="ru-RU" sz="2000" b="1" dirty="0" smtClean="0">
                <a:solidFill>
                  <a:srgbClr val="3333FF"/>
                </a:solidFill>
              </a:rPr>
            </a:br>
            <a:r>
              <a:rPr lang="ru-RU" sz="2000" b="1" dirty="0" smtClean="0">
                <a:solidFill>
                  <a:srgbClr val="3333FF"/>
                </a:solidFill>
              </a:rPr>
              <a:t>в ГБУЗ РБ БСМП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г. Уфа </a:t>
            </a:r>
          </a:p>
          <a:p>
            <a:r>
              <a:rPr lang="ru-RU" sz="2000" b="1" dirty="0" smtClean="0">
                <a:solidFill>
                  <a:srgbClr val="3333FF"/>
                </a:solidFill>
              </a:rPr>
              <a:t>за 9 мес. 2016г.</a:t>
            </a:r>
            <a:endParaRPr lang="ru-RU" sz="2000" b="1" dirty="0">
              <a:solidFill>
                <a:srgbClr val="3333FF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225950186"/>
              </p:ext>
            </p:extLst>
          </p:nvPr>
        </p:nvGraphicFramePr>
        <p:xfrm>
          <a:off x="323528" y="3212976"/>
          <a:ext cx="8672418" cy="339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874574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19430</TotalTime>
  <Words>923</Words>
  <Application>Microsoft Office PowerPoint</Application>
  <PresentationFormat>Экран (4:3)</PresentationFormat>
  <Paragraphs>276</Paragraphs>
  <Slides>19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Лист</vt:lpstr>
      <vt:lpstr>Слайд 1</vt:lpstr>
      <vt:lpstr> </vt:lpstr>
      <vt:lpstr>Слайд 3</vt:lpstr>
      <vt:lpstr>Слайд 4</vt:lpstr>
      <vt:lpstr>Слайд 5</vt:lpstr>
      <vt:lpstr>Доля больных с ОКСпсST, которым выполнен тромболизис на догоспитальном этапе</vt:lpstr>
      <vt:lpstr>Число коронарографий, проведенных больным с ОКС  в ГБУЗ РБ БСМП г. Уфа за 9 мес.2015/2016 гг. </vt:lpstr>
      <vt:lpstr>Оперативные вмешательства, проведенные больным с ОКС  в ГБУЗ РБ БСМП г. Уфа за 9 мес.2015/2016 гг. </vt:lpstr>
      <vt:lpstr>Число коронарографий, проведенных пациентам из ПСО  в ГБУЗ РБ БСМП  г. Уфа  за 9 мес. 2016 гг. </vt:lpstr>
      <vt:lpstr>Слайд 10</vt:lpstr>
      <vt:lpstr>Слайд 11</vt:lpstr>
      <vt:lpstr>Слайд 12</vt:lpstr>
      <vt:lpstr>Слайд 13</vt:lpstr>
      <vt:lpstr>Слайд 14</vt:lpstr>
      <vt:lpstr>Вмешательства, проводимые больным с ОНМК </vt:lpstr>
      <vt:lpstr>Число ЦАГ, проведенных за 9 мес. 2015 / 2016 гг.</vt:lpstr>
      <vt:lpstr>Слайд 17</vt:lpstr>
      <vt:lpstr>Достигнутые  целевые показатели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Статистик</cp:lastModifiedBy>
  <cp:revision>4750</cp:revision>
  <cp:lastPrinted>2016-10-12T10:59:25Z</cp:lastPrinted>
  <dcterms:modified xsi:type="dcterms:W3CDTF">2016-10-17T09:44:52Z</dcterms:modified>
</cp:coreProperties>
</file>