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71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2" r:id="rId13"/>
    <p:sldId id="273" r:id="rId14"/>
    <p:sldId id="264" r:id="rId15"/>
    <p:sldId id="265" r:id="rId16"/>
    <p:sldId id="266" r:id="rId17"/>
    <p:sldId id="267" r:id="rId18"/>
    <p:sldId id="275" r:id="rId19"/>
    <p:sldId id="274" r:id="rId20"/>
    <p:sldId id="268" r:id="rId21"/>
    <p:sldId id="277" r:id="rId22"/>
    <p:sldId id="283" r:id="rId23"/>
    <p:sldId id="278" r:id="rId24"/>
    <p:sldId id="279" r:id="rId25"/>
    <p:sldId id="280" r:id="rId26"/>
    <p:sldId id="282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ab_zav" initials="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4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716" y="1"/>
            <a:ext cx="11682484" cy="251118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Факторы риска И </a:t>
            </a:r>
            <a:r>
              <a:rPr lang="ru-RU" sz="5400" b="1" dirty="0" smtClean="0">
                <a:solidFill>
                  <a:srgbClr val="00B050"/>
                </a:solidFill>
              </a:rPr>
              <a:t>ПРОФИЛАКТИКА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Гипертонической болезни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3100001"/>
            <a:ext cx="4663114" cy="370999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7403" y="3043451"/>
            <a:ext cx="5504597" cy="381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1583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>
                <a:solidFill>
                  <a:schemeClr val="bg2">
                    <a:lumMod val="50000"/>
                  </a:schemeClr>
                </a:solidFill>
              </a:rPr>
              <a:t>Употребление алкоголя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777286"/>
            <a:ext cx="8525814" cy="401391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Это </a:t>
            </a:r>
            <a:r>
              <a:rPr lang="ru-RU" sz="3600" b="1" dirty="0">
                <a:solidFill>
                  <a:srgbClr val="002060"/>
                </a:solidFill>
              </a:rPr>
              <a:t>одна из основных причин повышения артериального давления. Ежедневное употребление крепких спиртных напитков увеличивает давление </a:t>
            </a:r>
            <a:r>
              <a:rPr lang="ru-RU" sz="3600" b="1" dirty="0">
                <a:solidFill>
                  <a:srgbClr val="00B050"/>
                </a:solidFill>
              </a:rPr>
              <a:t>на 5-6 мм. рт. ст. в год</a:t>
            </a:r>
            <a:r>
              <a:rPr lang="ru-RU" sz="3600" b="1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805" y="1777286"/>
            <a:ext cx="3656795" cy="36567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6046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44699"/>
            <a:ext cx="10364451" cy="1352281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Атеросклероз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" y="1856096"/>
            <a:ext cx="6660107" cy="483130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атеросклеротические бляшки сужают просвет сосудов, что затрудняет работу сердца. Все это ведет к повышению артериального давления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66" y="1596980"/>
            <a:ext cx="5421633" cy="5261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5739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"/>
            <a:ext cx="10364452" cy="3013656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ДИСЛИПИДЕМИЯ</a:t>
            </a:r>
            <a:r>
              <a:rPr lang="ru-RU" sz="4400" b="1" dirty="0" smtClean="0">
                <a:solidFill>
                  <a:srgbClr val="0070C0"/>
                </a:solidFill>
              </a:rPr>
              <a:t/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Целевые уровни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содержания липидов в крови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2691685"/>
            <a:ext cx="3298976" cy="1210614"/>
          </a:xfrm>
        </p:spPr>
        <p:txBody>
          <a:bodyPr/>
          <a:lstStyle/>
          <a:p>
            <a:r>
              <a:rPr lang="ru-RU" sz="3200" b="1" dirty="0" smtClean="0"/>
              <a:t>Показатель</a:t>
            </a:r>
            <a:endParaRPr lang="ru-RU" sz="32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913774" y="3335628"/>
            <a:ext cx="3298976" cy="2395471"/>
          </a:xfrm>
        </p:spPr>
        <p:txBody>
          <a:bodyPr>
            <a:normAutofit lnSpcReduction="10000"/>
          </a:bodyPr>
          <a:lstStyle/>
          <a:p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B050"/>
                </a:solidFill>
              </a:rPr>
              <a:t>ОХС</a:t>
            </a:r>
          </a:p>
          <a:p>
            <a:r>
              <a:rPr lang="ru-RU" sz="4000" b="1" dirty="0" smtClean="0">
                <a:solidFill>
                  <a:srgbClr val="00B050"/>
                </a:solidFill>
              </a:rPr>
              <a:t>ХС ЛНП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52389" y="2021983"/>
            <a:ext cx="3291521" cy="1918952"/>
          </a:xfrm>
        </p:spPr>
        <p:txBody>
          <a:bodyPr/>
          <a:lstStyle/>
          <a:p>
            <a:r>
              <a:rPr lang="ru-RU" sz="2800" b="1" dirty="0" smtClean="0"/>
              <a:t>Пациенты с </a:t>
            </a:r>
            <a:r>
              <a:rPr lang="ru-RU" sz="2800" b="1" dirty="0" err="1" smtClean="0"/>
              <a:t>ибс</a:t>
            </a:r>
            <a:r>
              <a:rPr lang="ru-RU" sz="2800" b="1" dirty="0" smtClean="0"/>
              <a:t> или с </a:t>
            </a:r>
            <a:r>
              <a:rPr lang="ru-RU" sz="2800" b="1" dirty="0" err="1" smtClean="0"/>
              <a:t>сд</a:t>
            </a:r>
            <a:endParaRPr lang="ru-RU" sz="28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4441348" y="3438659"/>
            <a:ext cx="3303351" cy="1996226"/>
          </a:xfrm>
        </p:spPr>
        <p:txBody>
          <a:bodyPr>
            <a:no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B050"/>
                </a:solidFill>
              </a:rPr>
              <a:t>&lt;</a:t>
            </a:r>
            <a:r>
              <a:rPr lang="ru-RU" sz="3200" b="1" dirty="0" smtClean="0">
                <a:solidFill>
                  <a:srgbClr val="00B050"/>
                </a:solidFill>
              </a:rPr>
              <a:t> 4,0 </a:t>
            </a:r>
            <a:r>
              <a:rPr lang="ru-RU" sz="3200" b="1" dirty="0" err="1" smtClean="0">
                <a:solidFill>
                  <a:srgbClr val="00B050"/>
                </a:solidFill>
              </a:rPr>
              <a:t>ммоль</a:t>
            </a:r>
            <a:r>
              <a:rPr lang="ru-RU" sz="3200" b="1" dirty="0" smtClean="0">
                <a:solidFill>
                  <a:srgbClr val="00B050"/>
                </a:solidFill>
              </a:rPr>
              <a:t>/л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&lt; 1,8 </a:t>
            </a:r>
            <a:r>
              <a:rPr lang="ru-RU" sz="3200" b="1" dirty="0" err="1" smtClean="0">
                <a:solidFill>
                  <a:srgbClr val="00B050"/>
                </a:solidFill>
              </a:rPr>
              <a:t>ммоль</a:t>
            </a:r>
            <a:r>
              <a:rPr lang="ru-RU" sz="3200" b="1" dirty="0" smtClean="0">
                <a:solidFill>
                  <a:srgbClr val="00B050"/>
                </a:solidFill>
              </a:rPr>
              <a:t>/л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973298" y="2176530"/>
            <a:ext cx="3304928" cy="1725769"/>
          </a:xfrm>
        </p:spPr>
        <p:txBody>
          <a:bodyPr/>
          <a:lstStyle/>
          <a:p>
            <a:r>
              <a:rPr lang="ru-RU" sz="2800" b="1" dirty="0" smtClean="0"/>
              <a:t>В популяции (низкий риск)</a:t>
            </a:r>
            <a:endParaRPr lang="ru-RU" sz="28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7973298" y="3412901"/>
            <a:ext cx="3304928" cy="2378298"/>
          </a:xfrm>
        </p:spPr>
        <p:txBody>
          <a:bodyPr>
            <a:normAutofit/>
          </a:bodyPr>
          <a:lstStyle/>
          <a:p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B050"/>
                </a:solidFill>
              </a:rPr>
              <a:t>&lt;</a:t>
            </a:r>
            <a:r>
              <a:rPr lang="ru-RU" sz="3200" b="1" dirty="0" smtClean="0">
                <a:solidFill>
                  <a:srgbClr val="00B050"/>
                </a:solidFill>
              </a:rPr>
              <a:t> 5,0 </a:t>
            </a:r>
            <a:r>
              <a:rPr lang="ru-RU" sz="3200" b="1" dirty="0" err="1" smtClean="0">
                <a:solidFill>
                  <a:srgbClr val="00B050"/>
                </a:solidFill>
              </a:rPr>
              <a:t>ммоль</a:t>
            </a:r>
            <a:r>
              <a:rPr lang="ru-RU" sz="3200" b="1" dirty="0" smtClean="0">
                <a:solidFill>
                  <a:srgbClr val="00B050"/>
                </a:solidFill>
              </a:rPr>
              <a:t>/л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&lt; </a:t>
            </a:r>
            <a:r>
              <a:rPr lang="ru-RU" sz="3200" b="1" dirty="0" smtClean="0">
                <a:solidFill>
                  <a:srgbClr val="00B050"/>
                </a:solidFill>
              </a:rPr>
              <a:t>3</a:t>
            </a:r>
            <a:r>
              <a:rPr lang="en-US" sz="3200" b="1" dirty="0" smtClean="0">
                <a:solidFill>
                  <a:srgbClr val="00B050"/>
                </a:solidFill>
              </a:rPr>
              <a:t>,</a:t>
            </a:r>
            <a:r>
              <a:rPr lang="ru-RU" sz="3200" b="1" dirty="0" smtClean="0">
                <a:solidFill>
                  <a:srgbClr val="00B050"/>
                </a:solidFill>
              </a:rPr>
              <a:t>5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</a:rPr>
              <a:t>ммоль</a:t>
            </a:r>
            <a:r>
              <a:rPr lang="ru-RU" sz="3200" b="1" dirty="0" smtClean="0">
                <a:solidFill>
                  <a:srgbClr val="00B050"/>
                </a:solidFill>
              </a:rPr>
              <a:t>/л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endParaRPr lang="ru-RU" sz="3200" b="1" dirty="0" smtClean="0">
              <a:solidFill>
                <a:srgbClr val="00B050"/>
              </a:solidFill>
            </a:endParaRPr>
          </a:p>
          <a:p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1888879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Целевые уровни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содержания липидов в крови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704563"/>
            <a:ext cx="12192000" cy="345153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B050"/>
                </a:solidFill>
                <a:latin typeface="Arial Narrow" pitchFamily="34" charset="0"/>
              </a:rPr>
              <a:t>ХС ЛВП &lt; 1,0 </a:t>
            </a:r>
            <a:r>
              <a:rPr lang="ru-RU" sz="3200" b="1" dirty="0" err="1" smtClean="0">
                <a:solidFill>
                  <a:srgbClr val="00B050"/>
                </a:solidFill>
                <a:latin typeface="Arial Narrow" pitchFamily="34" charset="0"/>
              </a:rPr>
              <a:t>ммоль</a:t>
            </a:r>
            <a:r>
              <a:rPr lang="ru-RU" sz="3200" b="1" dirty="0" smtClean="0">
                <a:solidFill>
                  <a:srgbClr val="00B050"/>
                </a:solidFill>
                <a:latin typeface="Arial Narrow" pitchFamily="34" charset="0"/>
              </a:rPr>
              <a:t>/л  у мужчин </a:t>
            </a:r>
          </a:p>
          <a:p>
            <a:pPr algn="l"/>
            <a:r>
              <a:rPr lang="ru-RU" sz="3200" b="1" dirty="0" smtClean="0">
                <a:solidFill>
                  <a:srgbClr val="00B050"/>
                </a:solidFill>
                <a:latin typeface="Arial Narrow" pitchFamily="34" charset="0"/>
              </a:rPr>
              <a:t> и &lt; 1,2 </a:t>
            </a:r>
            <a:r>
              <a:rPr lang="ru-RU" sz="3200" b="1" dirty="0" err="1" smtClean="0">
                <a:solidFill>
                  <a:srgbClr val="00B050"/>
                </a:solidFill>
                <a:latin typeface="Arial Narrow" pitchFamily="34" charset="0"/>
              </a:rPr>
              <a:t>ммоль</a:t>
            </a:r>
            <a:r>
              <a:rPr lang="ru-RU" sz="3200" b="1" dirty="0" smtClean="0">
                <a:solidFill>
                  <a:srgbClr val="00B050"/>
                </a:solidFill>
                <a:latin typeface="Arial Narrow" pitchFamily="34" charset="0"/>
              </a:rPr>
              <a:t>/л  у женщин,</a:t>
            </a:r>
          </a:p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а также ТГ &gt; 1,7 </a:t>
            </a:r>
            <a:r>
              <a:rPr lang="ru-RU" sz="3200" b="1" dirty="0" err="1" smtClean="0">
                <a:solidFill>
                  <a:srgbClr val="002060"/>
                </a:solidFill>
                <a:latin typeface="Arial Narrow" pitchFamily="34" charset="0"/>
              </a:rPr>
              <a:t>ммоль</a:t>
            </a: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/л </a:t>
            </a:r>
            <a:b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itchFamily="34" charset="0"/>
              </a:rPr>
              <a:t>являются маркерами увеличения кардиоваскулярного риска.</a:t>
            </a:r>
            <a:endParaRPr lang="en-US" sz="32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41669"/>
            <a:ext cx="10364451" cy="1751525"/>
          </a:xfrm>
        </p:spPr>
        <p:txBody>
          <a:bodyPr>
            <a:norm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Курение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937982"/>
            <a:ext cx="6373504" cy="492001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Компоненты табачного дыма, попадая в кровь, вызывают спазм сосудов.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92" y="1635079"/>
            <a:ext cx="4338034" cy="36873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1499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255593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chemeClr val="accent2">
                    <a:lumMod val="50000"/>
                  </a:schemeClr>
                </a:solidFill>
              </a:rPr>
              <a:t>Избыток пищевого натрия</a:t>
            </a:r>
            <a:endParaRPr lang="ru-RU" sz="4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249252"/>
            <a:ext cx="12192000" cy="1674252"/>
          </a:xfrm>
        </p:spPr>
        <p:txBody>
          <a:bodyPr>
            <a:noAutofit/>
          </a:bodyPr>
          <a:lstStyle/>
          <a:p>
            <a:pPr algn="just"/>
            <a:r>
              <a:rPr lang="ru-RU" b="1" dirty="0">
                <a:solidFill>
                  <a:srgbClr val="00B050"/>
                </a:solidFill>
              </a:rPr>
              <a:t>Современный человек потребляет с пищей гораздо больше поваренной соли, чем это необходимо его организму. Избыток соли в организме часто ведет к спазму артерий, задержке жидкости в организме и, как следствие, к развитию артериальной гипертонии.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38" y="2866030"/>
            <a:ext cx="6789670" cy="3880174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538928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03031"/>
            <a:ext cx="9582507" cy="1429555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Гиподинамия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0060"/>
            <a:ext cx="5718412" cy="569794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100" b="1" i="1" dirty="0" smtClean="0">
                <a:solidFill>
                  <a:srgbClr val="00B050"/>
                </a:solidFill>
              </a:rPr>
              <a:t>Люди</a:t>
            </a:r>
            <a:r>
              <a:rPr lang="ru-RU" sz="3100" b="1" i="1" dirty="0">
                <a:solidFill>
                  <a:srgbClr val="00B050"/>
                </a:solidFill>
              </a:rPr>
              <a:t>, ведущие малоподвижный образ жизни, на 20-50% больше рискуют заболеть гипертонией, чем те, кто активно занимается спортом или физическим трудом</a:t>
            </a:r>
            <a:r>
              <a:rPr lang="ru-RU" sz="3100" b="1" i="1" dirty="0" smtClean="0">
                <a:solidFill>
                  <a:srgbClr val="00B050"/>
                </a:solidFill>
              </a:rPr>
              <a:t>. </a:t>
            </a:r>
            <a:endParaRPr lang="en-US" sz="3100" b="1" i="1" dirty="0" smtClean="0">
              <a:solidFill>
                <a:srgbClr val="00B050"/>
              </a:solidFill>
            </a:endParaRPr>
          </a:p>
          <a:p>
            <a:pPr algn="just">
              <a:buNone/>
            </a:pPr>
            <a:r>
              <a:rPr lang="en-US" sz="3100" b="1" i="1" dirty="0" smtClean="0">
                <a:solidFill>
                  <a:srgbClr val="0070C0"/>
                </a:solidFill>
              </a:rPr>
              <a:t>   </a:t>
            </a:r>
            <a:r>
              <a:rPr lang="ru-RU" sz="3100" b="1" i="1" dirty="0" smtClean="0">
                <a:solidFill>
                  <a:srgbClr val="0070C0"/>
                </a:solidFill>
              </a:rPr>
              <a:t>Нетренированное </a:t>
            </a:r>
            <a:r>
              <a:rPr lang="ru-RU" sz="3100" b="1" i="1" dirty="0">
                <a:solidFill>
                  <a:srgbClr val="0070C0"/>
                </a:solidFill>
              </a:rPr>
              <a:t>сердце хуже справляется с </a:t>
            </a:r>
            <a:r>
              <a:rPr lang="ru-RU" sz="3100" b="1" i="1" dirty="0" smtClean="0">
                <a:solidFill>
                  <a:srgbClr val="0070C0"/>
                </a:solidFill>
              </a:rPr>
              <a:t>нагрузками, обмен </a:t>
            </a:r>
            <a:r>
              <a:rPr lang="ru-RU" sz="3100" b="1" i="1" dirty="0">
                <a:solidFill>
                  <a:srgbClr val="0070C0"/>
                </a:solidFill>
              </a:rPr>
              <a:t>веществ </a:t>
            </a:r>
            <a:r>
              <a:rPr lang="ru-RU" sz="3100" b="1" i="1" dirty="0" smtClean="0">
                <a:solidFill>
                  <a:srgbClr val="0070C0"/>
                </a:solidFill>
              </a:rPr>
              <a:t>замедляется. физическая </a:t>
            </a:r>
            <a:r>
              <a:rPr lang="ru-RU" sz="3100" b="1" i="1" dirty="0">
                <a:solidFill>
                  <a:srgbClr val="0070C0"/>
                </a:solidFill>
              </a:rPr>
              <a:t>активность помогает справиться со </a:t>
            </a:r>
            <a:r>
              <a:rPr lang="ru-RU" sz="3100" b="1" i="1" dirty="0" smtClean="0">
                <a:solidFill>
                  <a:srgbClr val="0070C0"/>
                </a:solidFill>
              </a:rPr>
              <a:t>стрессом (гиподинамия </a:t>
            </a:r>
            <a:r>
              <a:rPr lang="ru-RU" sz="3100" b="1" i="1" dirty="0">
                <a:solidFill>
                  <a:srgbClr val="0070C0"/>
                </a:solidFill>
              </a:rPr>
              <a:t>ослабляет нервную систему и организм в </a:t>
            </a:r>
            <a:r>
              <a:rPr lang="ru-RU" sz="3100" b="1" i="1" dirty="0" smtClean="0">
                <a:solidFill>
                  <a:srgbClr val="0070C0"/>
                </a:solidFill>
              </a:rPr>
              <a:t>целом).</a:t>
            </a:r>
            <a:endParaRPr lang="ru-RU" sz="3100" b="1" i="1" dirty="0">
              <a:solidFill>
                <a:srgbClr val="0070C0"/>
              </a:solidFill>
            </a:endParaRPr>
          </a:p>
          <a:p>
            <a:endParaRPr lang="ru-RU" i="1" dirty="0"/>
          </a:p>
        </p:txBody>
      </p:sp>
      <p:pic>
        <p:nvPicPr>
          <p:cNvPr id="4099" name="Picture 3" descr="H:\АРХИВ\2015 год\ФОТО\фото ЗОЖ\спор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3900" y="1201003"/>
            <a:ext cx="6388100" cy="5656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24897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06063"/>
            <a:ext cx="10364451" cy="1326523"/>
          </a:xfrm>
        </p:spPr>
        <p:txBody>
          <a:bodyPr>
            <a:normAutofit/>
          </a:bodyPr>
          <a:lstStyle/>
          <a:p>
            <a:r>
              <a:rPr lang="ru-RU" sz="6000" b="1" i="1" dirty="0">
                <a:solidFill>
                  <a:srgbClr val="7030A0"/>
                </a:solidFill>
              </a:rPr>
              <a:t>Ожирение</a:t>
            </a:r>
            <a:endParaRPr lang="ru-RU" sz="6000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" y="1532586"/>
            <a:ext cx="7028597" cy="5141169"/>
          </a:xfrm>
        </p:spPr>
        <p:txBody>
          <a:bodyPr>
            <a:noAutofit/>
          </a:bodyPr>
          <a:lstStyle/>
          <a:p>
            <a:r>
              <a:rPr lang="ru-RU" sz="2400" b="1" dirty="0"/>
              <a:t>Люди с избыточной массой тела имеют более высокое, чем худые, артериальное </a:t>
            </a:r>
            <a:r>
              <a:rPr lang="ru-RU" sz="2400" b="1" dirty="0" smtClean="0"/>
              <a:t>давление</a:t>
            </a:r>
          </a:p>
          <a:p>
            <a:endParaRPr lang="ru-RU" sz="2400" b="1" dirty="0" smtClean="0"/>
          </a:p>
          <a:p>
            <a:r>
              <a:rPr lang="ru-RU" sz="2400" b="1" dirty="0"/>
              <a:t> </a:t>
            </a:r>
            <a:r>
              <a:rPr lang="ru-RU" sz="2400" b="1" dirty="0">
                <a:solidFill>
                  <a:srgbClr val="002060"/>
                </a:solidFill>
              </a:rPr>
              <a:t>ожирение часто связано с другими перечисленными факторами — обилием животных жиров в рационе (что вызывает атеросклероз), употреблением соленой пищи, а также малой физической активностью.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89" y="1532585"/>
            <a:ext cx="4992711" cy="37219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8408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30935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Абдоминальное ожирение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3775" y="1918952"/>
            <a:ext cx="10364452" cy="3872249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Объем талии </a:t>
            </a:r>
          </a:p>
          <a:p>
            <a:r>
              <a:rPr lang="en-US" sz="4800" b="1" dirty="0" smtClean="0"/>
              <a:t>&gt;</a:t>
            </a:r>
            <a:r>
              <a:rPr lang="ru-RU" sz="4800" b="1" dirty="0" smtClean="0"/>
              <a:t> 94 см для мужчин</a:t>
            </a:r>
          </a:p>
          <a:p>
            <a:r>
              <a:rPr lang="en-US" sz="4800" b="1" dirty="0" smtClean="0"/>
              <a:t>&gt; 84 </a:t>
            </a:r>
            <a:r>
              <a:rPr lang="ru-RU" sz="4800" b="1" dirty="0" smtClean="0"/>
              <a:t>см для женщин</a:t>
            </a:r>
            <a:endParaRPr lang="ru-RU" sz="4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14149"/>
            <a:ext cx="10364452" cy="79157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Уровень глюкозы </a:t>
            </a: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416676"/>
            <a:ext cx="12192000" cy="5243431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ru-RU" sz="4000" b="1" dirty="0" smtClean="0"/>
              <a:t>в норме натощак - </a:t>
            </a:r>
            <a:r>
              <a:rPr lang="ru-RU" sz="4000" b="1" dirty="0" smtClean="0">
                <a:solidFill>
                  <a:srgbClr val="0070C0"/>
                </a:solidFill>
              </a:rPr>
              <a:t>3,5-5,5 </a:t>
            </a:r>
            <a:r>
              <a:rPr lang="ru-RU" sz="4000" b="1" dirty="0" err="1" smtClean="0">
                <a:solidFill>
                  <a:srgbClr val="0070C0"/>
                </a:solidFill>
              </a:rPr>
              <a:t>ммоль</a:t>
            </a:r>
            <a:r>
              <a:rPr lang="ru-RU" sz="4000" b="1" dirty="0" smtClean="0">
                <a:solidFill>
                  <a:srgbClr val="0070C0"/>
                </a:solidFill>
              </a:rPr>
              <a:t>/л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/>
              <a:t>- при нарушении толерантности к глюкозе - </a:t>
            </a:r>
            <a:r>
              <a:rPr lang="ru-RU" sz="4000" b="1" dirty="0" smtClean="0">
                <a:solidFill>
                  <a:srgbClr val="0070C0"/>
                </a:solidFill>
              </a:rPr>
              <a:t>5,6-6,9 </a:t>
            </a:r>
            <a:r>
              <a:rPr lang="ru-RU" sz="4000" b="1" dirty="0" err="1" smtClean="0">
                <a:solidFill>
                  <a:srgbClr val="0070C0"/>
                </a:solidFill>
              </a:rPr>
              <a:t>ммоль</a:t>
            </a:r>
            <a:r>
              <a:rPr lang="ru-RU" sz="4000" b="1" dirty="0" smtClean="0">
                <a:solidFill>
                  <a:srgbClr val="0070C0"/>
                </a:solidFill>
              </a:rPr>
              <a:t>/л</a:t>
            </a:r>
          </a:p>
          <a:p>
            <a:r>
              <a:rPr lang="ru-RU" sz="4000" b="1" i="1" dirty="0" smtClean="0">
                <a:solidFill>
                  <a:srgbClr val="0070C0"/>
                </a:solidFill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</a:rPr>
              <a:t>При Сахарном диабете </a:t>
            </a:r>
          </a:p>
          <a:p>
            <a:pPr algn="l">
              <a:buFontTx/>
              <a:buChar char="-"/>
            </a:pPr>
            <a:r>
              <a:rPr lang="ru-RU" sz="4000" b="1" dirty="0" smtClean="0"/>
              <a:t>Натощак </a:t>
            </a:r>
            <a:r>
              <a:rPr lang="ru-RU" sz="4000" b="1" dirty="0" smtClean="0">
                <a:solidFill>
                  <a:srgbClr val="0070C0"/>
                </a:solidFill>
              </a:rPr>
              <a:t>≥</a:t>
            </a:r>
            <a:r>
              <a:rPr lang="en-US" sz="4000" b="1" dirty="0" smtClean="0">
                <a:solidFill>
                  <a:srgbClr val="0070C0"/>
                </a:solidFill>
              </a:rPr>
              <a:t> 7.0 </a:t>
            </a:r>
            <a:r>
              <a:rPr lang="ru-RU" sz="4000" b="1" dirty="0" err="1" smtClean="0">
                <a:solidFill>
                  <a:srgbClr val="0070C0"/>
                </a:solidFill>
              </a:rPr>
              <a:t>ммоль</a:t>
            </a:r>
            <a:r>
              <a:rPr lang="ru-RU" sz="4000" b="1" dirty="0" smtClean="0">
                <a:solidFill>
                  <a:srgbClr val="0070C0"/>
                </a:solidFill>
              </a:rPr>
              <a:t>/л</a:t>
            </a:r>
          </a:p>
          <a:p>
            <a:pPr algn="l"/>
            <a:r>
              <a:rPr lang="ru-RU" sz="4000" b="1" dirty="0" smtClean="0"/>
              <a:t>- После еды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0070C0"/>
                </a:solidFill>
              </a:rPr>
              <a:t>&gt; </a:t>
            </a:r>
            <a:r>
              <a:rPr lang="ru-RU" sz="4000" b="1" dirty="0" smtClean="0">
                <a:solidFill>
                  <a:srgbClr val="0070C0"/>
                </a:solidFill>
              </a:rPr>
              <a:t>11,0 </a:t>
            </a:r>
            <a:r>
              <a:rPr lang="ru-RU" sz="4000" b="1" dirty="0" err="1" smtClean="0">
                <a:solidFill>
                  <a:srgbClr val="0070C0"/>
                </a:solidFill>
              </a:rPr>
              <a:t>ммоль</a:t>
            </a:r>
            <a:r>
              <a:rPr lang="ru-RU" sz="4000" b="1" dirty="0" smtClean="0">
                <a:solidFill>
                  <a:srgbClr val="0070C0"/>
                </a:solidFill>
              </a:rPr>
              <a:t>/л 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470245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Гипертония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 – это повышенное артериальное давление. </a:t>
            </a:r>
            <a:r>
              <a:rPr lang="ru-RU" sz="4000" i="1" dirty="0" smtClean="0">
                <a:solidFill>
                  <a:srgbClr val="C00000"/>
                </a:solidFill>
              </a:rPr>
              <a:t/>
            </a:r>
            <a:br>
              <a:rPr lang="ru-RU" sz="4000" i="1" dirty="0" smtClean="0">
                <a:solidFill>
                  <a:srgbClr val="C00000"/>
                </a:solidFill>
              </a:rPr>
            </a:b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34269"/>
            <a:ext cx="12192000" cy="392373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</a:rPr>
              <a:t>Предрасполагают к развитию гипертонии </a:t>
            </a:r>
            <a:r>
              <a:rPr lang="ru-RU" sz="3200" b="1" dirty="0" smtClean="0">
                <a:solidFill>
                  <a:srgbClr val="00B050"/>
                </a:solidFill>
              </a:rPr>
              <a:t>стрессы,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курение, </a:t>
            </a:r>
            <a:r>
              <a:rPr lang="ru-RU" sz="3200" b="1" dirty="0" smtClean="0">
                <a:solidFill>
                  <a:srgbClr val="FFC000"/>
                </a:solidFill>
              </a:rPr>
              <a:t>адинамия,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избыточный вес,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нарушения функции эндокринной системы</a:t>
            </a:r>
            <a:r>
              <a:rPr lang="ru-RU" sz="3200" b="1" dirty="0" smtClean="0">
                <a:solidFill>
                  <a:schemeClr val="tx1"/>
                </a:solidFill>
              </a:rPr>
              <a:t>,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болезни почек,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пожилой возраст</a:t>
            </a:r>
            <a:r>
              <a:rPr lang="ru-RU" sz="3200" b="1" dirty="0" smtClean="0">
                <a:solidFill>
                  <a:schemeClr val="tx1"/>
                </a:solidFill>
              </a:rPr>
              <a:t>, наследственность,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избыток соли в пище.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21" y="0"/>
            <a:ext cx="12201098" cy="6857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Если Вы насчитали у себя 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хотя бы два </a:t>
            </a:r>
            <a:r>
              <a:rPr lang="ru-RU" b="1" i="1" dirty="0">
                <a:solidFill>
                  <a:srgbClr val="C00000"/>
                </a:solidFill>
              </a:rPr>
              <a:t>фактора риска</a:t>
            </a:r>
            <a:r>
              <a:rPr lang="ru-RU" b="1" i="1" dirty="0">
                <a:solidFill>
                  <a:srgbClr val="FF0000"/>
                </a:solidFill>
              </a:rPr>
              <a:t> — </a:t>
            </a:r>
            <a:r>
              <a:rPr lang="ru-RU" b="1" i="1" dirty="0">
                <a:solidFill>
                  <a:srgbClr val="002060"/>
                </a:solidFill>
              </a:rPr>
              <a:t>опасность заболеть гипертонией </a:t>
            </a:r>
            <a:r>
              <a:rPr lang="ru-RU" b="1" i="1" dirty="0" smtClean="0">
                <a:solidFill>
                  <a:srgbClr val="002060"/>
                </a:solidFill>
              </a:rPr>
              <a:t>достаточно </a:t>
            </a:r>
            <a:r>
              <a:rPr lang="ru-RU" b="1" i="1" dirty="0">
                <a:solidFill>
                  <a:srgbClr val="002060"/>
                </a:solidFill>
              </a:rPr>
              <a:t>велика! 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Советуем  уделить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>
                <a:solidFill>
                  <a:srgbClr val="00B050"/>
                </a:solidFill>
              </a:rPr>
              <a:t>внимание </a:t>
            </a:r>
            <a:r>
              <a:rPr lang="ru-RU" b="1" i="1" dirty="0" smtClean="0">
                <a:solidFill>
                  <a:srgbClr val="00B050"/>
                </a:solidFill>
              </a:rPr>
              <a:t>профилактике!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827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Профилактика артериальной гипертонии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    </a:t>
            </a:r>
            <a:r>
              <a:rPr lang="ru-RU" sz="5400" b="1" dirty="0" smtClean="0">
                <a:solidFill>
                  <a:srgbClr val="002060"/>
                </a:solidFill>
              </a:rPr>
              <a:t>ПЕРВИЧНАЯ </a:t>
            </a:r>
          </a:p>
          <a:p>
            <a:r>
              <a:rPr lang="ru-RU" sz="5400" b="1" dirty="0" smtClean="0">
                <a:solidFill>
                  <a:srgbClr val="002060"/>
                </a:solidFill>
              </a:rPr>
              <a:t>      ВТОРИЧНАЯ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399245"/>
            <a:ext cx="8689976" cy="3052293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Факторы риска И ПРОФИЛАКТИКА Гипертонической болезни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3100001"/>
            <a:ext cx="4353059" cy="37099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5839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18517"/>
            <a:ext cx="10702969" cy="1596177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ПЕРВИЧНАЯ ПРОФИЛАКТИКА артериальной гипертонии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 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  </a:t>
            </a:r>
            <a:r>
              <a:rPr lang="ru-RU" sz="3400" b="1" dirty="0" smtClean="0">
                <a:solidFill>
                  <a:srgbClr val="0070C0"/>
                </a:solidFill>
              </a:rPr>
              <a:t>Первичная профилактика Необходима здоровым людям, у которых давление пока не превышает  нормальных  цифр. </a:t>
            </a:r>
            <a:endParaRPr lang="ru-RU" sz="3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460309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Комплекс мероприятий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" y="1951630"/>
            <a:ext cx="6373504" cy="4906370"/>
          </a:xfrm>
        </p:spPr>
        <p:txBody>
          <a:bodyPr>
            <a:normAutofit fontScale="85000" lnSpcReduction="1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Физические упражнения</a:t>
            </a:r>
          </a:p>
          <a:p>
            <a:r>
              <a:rPr lang="ru-RU" sz="3600" b="1" dirty="0" err="1" smtClean="0">
                <a:solidFill>
                  <a:srgbClr val="002060"/>
                </a:solidFill>
              </a:rPr>
              <a:t>Низкосолевая</a:t>
            </a:r>
            <a:r>
              <a:rPr lang="ru-RU" sz="3600" b="1" dirty="0" smtClean="0">
                <a:solidFill>
                  <a:srgbClr val="002060"/>
                </a:solidFill>
              </a:rPr>
              <a:t> диета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Ограничение животных жиров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Психологическая разгрузка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Отказ от вредных привычек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845" y="1978925"/>
            <a:ext cx="6064155" cy="487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18365"/>
            <a:ext cx="10364451" cy="199633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ВТОРИЧНАЯ ПРОФИЛАКТИКА АРТЕРИАЛЬНОЙ ГИПЕРТОНИИ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2367092"/>
            <a:ext cx="12192000" cy="432031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основная задача </a:t>
            </a:r>
          </a:p>
          <a:p>
            <a:pPr algn="just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- защитить от негативных последствий органы-мишени (сердце, почки, головной мозг, глаза) </a:t>
            </a:r>
          </a:p>
          <a:p>
            <a:pPr algn="just">
              <a:buNone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избежать грозных осложнений гипертонии — ишемической болезни сердца, инфаркта, мозгового инсульта</a:t>
            </a:r>
            <a:endParaRPr lang="ru-RU" sz="3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12192000" cy="6694226"/>
        </p:xfrm>
        <a:graphic>
          <a:graphicData uri="http://schemas.openxmlformats.org/presentationml/2006/ole">
            <p:oleObj spid="_x0000_s1026" name="Acrobat Document" r:id="rId3" imgW="11344061" imgH="8019898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"/>
            <a:ext cx="10364451" cy="140571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Комплекс мероприятий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C00000"/>
                </a:solidFill>
              </a:rPr>
              <a:t>первичная профилактика</a:t>
            </a:r>
          </a:p>
          <a:p>
            <a:r>
              <a:rPr lang="ru-RU" sz="4400" dirty="0" smtClean="0">
                <a:solidFill>
                  <a:srgbClr val="C00000"/>
                </a:solidFill>
              </a:rPr>
              <a:t>Лечение</a:t>
            </a:r>
          </a:p>
          <a:p>
            <a:r>
              <a:rPr lang="ru-RU" sz="4400" dirty="0" smtClean="0">
                <a:solidFill>
                  <a:srgbClr val="C00000"/>
                </a:solidFill>
              </a:rPr>
              <a:t>Диспансеризация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Классификация уровней АД</a:t>
            </a:r>
            <a:r>
              <a:rPr lang="ru-RU" sz="4400" dirty="0" smtClean="0"/>
              <a:t> </a:t>
            </a:r>
            <a:br>
              <a:rPr lang="ru-RU" sz="4400" dirty="0" smtClean="0"/>
            </a:br>
            <a:r>
              <a:rPr lang="ru-RU" sz="1600" b="1" dirty="0" err="1" smtClean="0"/>
              <a:t>мм.рт.ст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217" y="2137893"/>
            <a:ext cx="3491533" cy="463639"/>
          </a:xfrm>
        </p:spPr>
        <p:txBody>
          <a:bodyPr/>
          <a:lstStyle/>
          <a:p>
            <a:r>
              <a:rPr lang="ru-RU" sz="2800" b="1" dirty="0" smtClean="0"/>
              <a:t>Категория АД</a:t>
            </a:r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 fontScale="77500" lnSpcReduction="20000"/>
          </a:bodyPr>
          <a:lstStyle/>
          <a:p>
            <a:endParaRPr lang="ru-RU" sz="2000" b="1" dirty="0" smtClean="0"/>
          </a:p>
          <a:p>
            <a:r>
              <a:rPr lang="ru-RU" sz="2600" b="1" dirty="0" smtClean="0">
                <a:solidFill>
                  <a:srgbClr val="7030A0"/>
                </a:solidFill>
              </a:rPr>
              <a:t>Оптимальное</a:t>
            </a: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r>
              <a:rPr lang="ru-RU" sz="2600" b="1" dirty="0" smtClean="0">
                <a:solidFill>
                  <a:srgbClr val="7030A0"/>
                </a:solidFill>
              </a:rPr>
              <a:t>Нормальное</a:t>
            </a: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r>
              <a:rPr lang="ru-RU" sz="2600" b="1" dirty="0" smtClean="0">
                <a:solidFill>
                  <a:srgbClr val="7030A0"/>
                </a:solidFill>
              </a:rPr>
              <a:t>Высокое 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ru-RU" sz="2600" b="1" dirty="0" smtClean="0">
                <a:solidFill>
                  <a:srgbClr val="7030A0"/>
                </a:solidFill>
              </a:rPr>
              <a:t>нормальное</a:t>
            </a:r>
            <a:endParaRPr lang="ru-RU" sz="2600" b="1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72755" y="2367093"/>
            <a:ext cx="3571156" cy="576262"/>
          </a:xfrm>
        </p:spPr>
        <p:txBody>
          <a:bodyPr/>
          <a:lstStyle/>
          <a:p>
            <a:r>
              <a:rPr lang="ru-RU" sz="2800" b="1" dirty="0" smtClean="0"/>
              <a:t>Систолическое АД</a:t>
            </a:r>
            <a:endParaRPr lang="ru-RU" sz="28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en-US" sz="4100" b="1" dirty="0" smtClean="0">
                <a:solidFill>
                  <a:srgbClr val="C00000"/>
                </a:solidFill>
              </a:rPr>
              <a:t>&lt; 120</a:t>
            </a:r>
          </a:p>
          <a:p>
            <a:endParaRPr lang="en-US" sz="4100" b="1" dirty="0" smtClean="0">
              <a:solidFill>
                <a:srgbClr val="C00000"/>
              </a:solidFill>
            </a:endParaRPr>
          </a:p>
          <a:p>
            <a:r>
              <a:rPr lang="en-US" sz="4100" b="1" dirty="0" smtClean="0">
                <a:solidFill>
                  <a:srgbClr val="C00000"/>
                </a:solidFill>
              </a:rPr>
              <a:t>120-129</a:t>
            </a:r>
          </a:p>
          <a:p>
            <a:endParaRPr lang="en-US" sz="4100" b="1" dirty="0" smtClean="0">
              <a:solidFill>
                <a:srgbClr val="C00000"/>
              </a:solidFill>
            </a:endParaRPr>
          </a:p>
          <a:p>
            <a:r>
              <a:rPr lang="en-US" sz="4100" b="1" dirty="0" smtClean="0">
                <a:solidFill>
                  <a:srgbClr val="C00000"/>
                </a:solidFill>
              </a:rPr>
              <a:t>130-139</a:t>
            </a:r>
            <a:endParaRPr lang="ru-RU" sz="4100" b="1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797992" cy="576262"/>
          </a:xfrm>
        </p:spPr>
        <p:txBody>
          <a:bodyPr/>
          <a:lstStyle/>
          <a:p>
            <a:r>
              <a:rPr lang="ru-RU" sz="2800" b="1" dirty="0" err="1" smtClean="0"/>
              <a:t>Диастолическое</a:t>
            </a:r>
            <a:r>
              <a:rPr lang="ru-RU" sz="2800" b="1" dirty="0" smtClean="0"/>
              <a:t> ад</a:t>
            </a:r>
            <a:endParaRPr lang="ru-RU" sz="28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sz="4200" b="1" dirty="0" smtClean="0">
                <a:solidFill>
                  <a:srgbClr val="C00000"/>
                </a:solidFill>
              </a:rPr>
              <a:t>&lt; 80</a:t>
            </a:r>
          </a:p>
          <a:p>
            <a:endParaRPr lang="en-US" sz="4200" b="1" dirty="0" smtClean="0">
              <a:solidFill>
                <a:srgbClr val="C00000"/>
              </a:solidFill>
            </a:endParaRPr>
          </a:p>
          <a:p>
            <a:r>
              <a:rPr lang="en-US" sz="4200" b="1" dirty="0" smtClean="0">
                <a:solidFill>
                  <a:srgbClr val="C00000"/>
                </a:solidFill>
              </a:rPr>
              <a:t>80-84</a:t>
            </a:r>
          </a:p>
          <a:p>
            <a:endParaRPr lang="en-US" sz="4200" b="1" dirty="0" smtClean="0">
              <a:solidFill>
                <a:srgbClr val="C00000"/>
              </a:solidFill>
            </a:endParaRPr>
          </a:p>
          <a:p>
            <a:r>
              <a:rPr lang="en-US" sz="4200" b="1" dirty="0" smtClean="0">
                <a:solidFill>
                  <a:srgbClr val="C00000"/>
                </a:solidFill>
              </a:rPr>
              <a:t>85-89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09601"/>
            <a:ext cx="10364452" cy="1038895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Целевые уровни АД 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3775" y="1738648"/>
            <a:ext cx="10364452" cy="4456090"/>
          </a:xfrm>
        </p:spPr>
        <p:txBody>
          <a:bodyPr/>
          <a:lstStyle/>
          <a:p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&lt;</a:t>
            </a:r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140 и 90 мм </a:t>
            </a:r>
            <a:r>
              <a:rPr lang="ru-RU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рт</a:t>
            </a:r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</a:t>
            </a:r>
            <a:endParaRPr lang="ru-RU" sz="3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 больных с АГ и сахарным диабетом, нарушением функции почек или относящихся к группе высокого или очень высокого риска</a:t>
            </a:r>
          </a:p>
          <a:p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&lt;</a:t>
            </a:r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120 и 70 мм </a:t>
            </a:r>
            <a:r>
              <a:rPr lang="ru-RU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рт</a:t>
            </a:r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ru-RU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ст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869742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0070C0"/>
                </a:solidFill>
              </a:rPr>
              <a:t>Наследственность</a:t>
            </a:r>
            <a:endParaRPr lang="ru-RU" sz="66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367092"/>
            <a:ext cx="6550925" cy="4490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solidFill>
                  <a:srgbClr val="C00000"/>
                </a:solidFill>
              </a:rPr>
              <a:t>Артериальная гипертония у </a:t>
            </a:r>
            <a:r>
              <a:rPr lang="ru-RU" sz="2800" b="1" dirty="0" smtClean="0">
                <a:solidFill>
                  <a:srgbClr val="C00000"/>
                </a:solidFill>
              </a:rPr>
              <a:t>родственников: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Отец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Мать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Бабушки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Дедушки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У мужчин </a:t>
            </a:r>
            <a:r>
              <a:rPr lang="en-US" sz="2400" b="1" dirty="0" smtClean="0">
                <a:solidFill>
                  <a:srgbClr val="002060"/>
                </a:solidFill>
              </a:rPr>
              <a:t>&lt;</a:t>
            </a:r>
            <a:r>
              <a:rPr lang="ru-RU" sz="2400" b="1" dirty="0" smtClean="0">
                <a:solidFill>
                  <a:srgbClr val="002060"/>
                </a:solidFill>
              </a:rPr>
              <a:t> 55 лет, у женщин </a:t>
            </a:r>
            <a:r>
              <a:rPr lang="en-US" sz="2400" b="1" dirty="0" smtClean="0">
                <a:solidFill>
                  <a:srgbClr val="002060"/>
                </a:solidFill>
              </a:rPr>
              <a:t>&lt;</a:t>
            </a:r>
            <a:r>
              <a:rPr lang="ru-RU" sz="2400" b="1" dirty="0" smtClean="0">
                <a:solidFill>
                  <a:srgbClr val="002060"/>
                </a:solidFill>
              </a:rPr>
              <a:t> 65 лет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44" y="1856096"/>
            <a:ext cx="5750256" cy="5001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468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804012" y="1"/>
            <a:ext cx="7083188" cy="1637730"/>
          </a:xfrm>
        </p:spPr>
        <p:txBody>
          <a:bodyPr>
            <a:normAutofit/>
          </a:bodyPr>
          <a:lstStyle/>
          <a:p>
            <a:r>
              <a:rPr lang="ru-RU" sz="8800" b="1" i="1" dirty="0" smtClean="0">
                <a:solidFill>
                  <a:schemeClr val="accent2">
                    <a:lumMod val="50000"/>
                  </a:schemeClr>
                </a:solidFill>
              </a:rPr>
              <a:t>Пол</a:t>
            </a:r>
            <a:endParaRPr lang="ru-RU" sz="8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0" y="2852381"/>
            <a:ext cx="4954137" cy="400561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Мужчины в большей степени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предрасположены к развитию АГ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у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женщин после менопаузы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07327" cy="2272577"/>
          </a:xfrm>
          <a:prstGeom prst="rect">
            <a:avLst/>
          </a:prstGeom>
        </p:spPr>
      </p:pic>
      <p:pic>
        <p:nvPicPr>
          <p:cNvPr id="6146" name="Picture 2" descr="C:\Documents and Settings\статистик\Рабочий стол\list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6149" y="1937982"/>
            <a:ext cx="7005851" cy="49200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22897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9600" b="1" dirty="0">
                <a:solidFill>
                  <a:srgbClr val="FF0000"/>
                </a:solidFill>
              </a:rPr>
              <a:t>Возраст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0" y="2367092"/>
            <a:ext cx="12192000" cy="3424107"/>
          </a:xfrm>
        </p:spPr>
        <p:txBody>
          <a:bodyPr>
            <a:normAutofit lnSpcReduction="10000"/>
          </a:bodyPr>
          <a:lstStyle/>
          <a:p>
            <a:r>
              <a:rPr lang="ru-RU" sz="4000" dirty="0"/>
              <a:t> </a:t>
            </a:r>
            <a:r>
              <a:rPr lang="ru-RU" sz="4000" b="1" dirty="0"/>
              <a:t>часто </a:t>
            </a:r>
            <a:r>
              <a:rPr lang="ru-RU" sz="4000" b="1" dirty="0" smtClean="0"/>
              <a:t>развивается</a:t>
            </a:r>
            <a:endParaRPr lang="en-US" sz="4000" b="1" dirty="0" smtClean="0"/>
          </a:p>
          <a:p>
            <a:pPr>
              <a:buNone/>
            </a:pPr>
            <a:r>
              <a:rPr lang="en-US" sz="4000" b="1" dirty="0" smtClean="0"/>
              <a:t>  </a:t>
            </a:r>
            <a:r>
              <a:rPr lang="ru-RU" sz="4000" b="1" dirty="0" smtClean="0"/>
              <a:t> </a:t>
            </a:r>
            <a:r>
              <a:rPr lang="ru-RU" sz="4000" b="1" dirty="0">
                <a:solidFill>
                  <a:srgbClr val="C00000"/>
                </a:solidFill>
              </a:rPr>
              <a:t>у </a:t>
            </a:r>
            <a:r>
              <a:rPr lang="ru-RU" sz="4000" b="1" dirty="0" smtClean="0">
                <a:solidFill>
                  <a:srgbClr val="C00000"/>
                </a:solidFill>
              </a:rPr>
              <a:t>МУЖЧИН </a:t>
            </a:r>
            <a:r>
              <a:rPr lang="en-US" sz="4000" b="1" dirty="0" smtClean="0">
                <a:solidFill>
                  <a:srgbClr val="C00000"/>
                </a:solidFill>
              </a:rPr>
              <a:t>&gt; </a:t>
            </a:r>
            <a:r>
              <a:rPr lang="ru-RU" sz="4000" b="1" dirty="0" smtClean="0">
                <a:solidFill>
                  <a:srgbClr val="C00000"/>
                </a:solidFill>
              </a:rPr>
              <a:t>55 ЛЕТ; У ЖЕНЩИН  </a:t>
            </a:r>
            <a:r>
              <a:rPr lang="en-US" sz="4000" b="1" dirty="0" smtClean="0">
                <a:solidFill>
                  <a:srgbClr val="C00000"/>
                </a:solidFill>
              </a:rPr>
              <a:t>&gt; 65</a:t>
            </a:r>
            <a:r>
              <a:rPr lang="ru-RU" sz="4000" b="1" dirty="0" smtClean="0">
                <a:solidFill>
                  <a:srgbClr val="C00000"/>
                </a:solidFill>
              </a:rPr>
              <a:t> лет</a:t>
            </a:r>
          </a:p>
          <a:p>
            <a:endParaRPr lang="ru-RU" dirty="0"/>
          </a:p>
          <a:p>
            <a:r>
              <a:rPr lang="ru-RU" sz="3600" b="1" dirty="0" smtClean="0">
                <a:solidFill>
                  <a:srgbClr val="002060"/>
                </a:solidFill>
              </a:rPr>
              <a:t>чем </a:t>
            </a:r>
            <a:r>
              <a:rPr lang="ru-RU" sz="3600" b="1" dirty="0">
                <a:solidFill>
                  <a:srgbClr val="002060"/>
                </a:solidFill>
              </a:rPr>
              <a:t>старше человек, тем, как правило, выше цифры его артериального давления.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355491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Стресс и психическое перенапряжение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90" y="2438434"/>
            <a:ext cx="6250877" cy="4419566"/>
          </a:xfrm>
        </p:spPr>
      </p:pic>
    </p:spTree>
    <p:extLst>
      <p:ext uri="{BB962C8B-B14F-4D97-AF65-F5344CB8AC3E}">
        <p14:creationId xmlns="" xmlns:p14="http://schemas.microsoft.com/office/powerpoint/2010/main" val="1704480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4681182" cy="57912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Если стресс продолжается </a:t>
            </a:r>
            <a:r>
              <a:rPr lang="ru-RU" sz="3200" b="1" dirty="0">
                <a:solidFill>
                  <a:srgbClr val="C00000"/>
                </a:solidFill>
              </a:rPr>
              <a:t>длительное время,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то постоянная нагрузка </a:t>
            </a:r>
            <a:r>
              <a:rPr lang="ru-RU" sz="3200" b="1" dirty="0">
                <a:solidFill>
                  <a:srgbClr val="C00000"/>
                </a:solidFill>
              </a:rPr>
              <a:t>изнашивает сосуды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3200" b="1" dirty="0">
                <a:solidFill>
                  <a:srgbClr val="C00000"/>
                </a:solidFill>
              </a:rPr>
              <a:t>повышение АД </a:t>
            </a:r>
            <a:r>
              <a:rPr lang="ru-RU" sz="3200" b="1" dirty="0">
                <a:solidFill>
                  <a:srgbClr val="0070C0"/>
                </a:solidFill>
              </a:rPr>
              <a:t>становится </a:t>
            </a:r>
            <a:r>
              <a:rPr lang="ru-RU" sz="3200" b="1" dirty="0" smtClean="0">
                <a:solidFill>
                  <a:srgbClr val="0070C0"/>
                </a:solidFill>
              </a:rPr>
              <a:t>хроническим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H:\АРХИВ\2015 год\ФОТО\фото ЗОЖ\ФОТКИ физкультуразож\отдых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2693" y="218365"/>
            <a:ext cx="7879307" cy="6469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9570770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609</TotalTime>
  <Words>445</Words>
  <Application>Microsoft Office PowerPoint</Application>
  <PresentationFormat>Произвольный</PresentationFormat>
  <Paragraphs>111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Капля</vt:lpstr>
      <vt:lpstr>Adobe Acrobat Document</vt:lpstr>
      <vt:lpstr>Факторы риска И ПРОФИЛАКТИКА Гипертонической болезни</vt:lpstr>
      <vt:lpstr>Гипертония  – это повышенное артериальное давление.  </vt:lpstr>
      <vt:lpstr>Классификация уровней АД  мм.рт.ст.</vt:lpstr>
      <vt:lpstr>Целевые уровни АД </vt:lpstr>
      <vt:lpstr>Наследственность</vt:lpstr>
      <vt:lpstr>Пол</vt:lpstr>
      <vt:lpstr>Возраст</vt:lpstr>
      <vt:lpstr>Стресс и психическое перенапряжение</vt:lpstr>
      <vt:lpstr>Слайд 9</vt:lpstr>
      <vt:lpstr>Употребление алкоголя </vt:lpstr>
      <vt:lpstr>Атеросклероз</vt:lpstr>
      <vt:lpstr>ДИСЛИПИДЕМИЯ Целевые уровни содержания липидов в крови</vt:lpstr>
      <vt:lpstr>Целевые уровни содержания липидов в крови </vt:lpstr>
      <vt:lpstr>Курение</vt:lpstr>
      <vt:lpstr>Избыток пищевого натрия</vt:lpstr>
      <vt:lpstr>Гиподинамия </vt:lpstr>
      <vt:lpstr>Ожирение</vt:lpstr>
      <vt:lpstr>Абдоминальное ожирение</vt:lpstr>
      <vt:lpstr>Уровень глюкозы  </vt:lpstr>
      <vt:lpstr>Если Вы насчитали у себя  хотя бы два фактора риска — опасность заболеть гипертонией достаточно велика!   Советуем  уделить  внимание профилактике!</vt:lpstr>
      <vt:lpstr>Профилактика артериальной гипертонии</vt:lpstr>
      <vt:lpstr>Факторы риска И ПРОФИЛАКТИКА Гипертонической болезни</vt:lpstr>
      <vt:lpstr>ПЕРВИЧНАЯ ПРОФИЛАКТИКА артериальной гипертонии </vt:lpstr>
      <vt:lpstr>Комплекс мероприятий</vt:lpstr>
      <vt:lpstr>ВТОРИЧНАЯ ПРОФИЛАКТИКА АРТЕРИАЛЬНОЙ ГИПЕРТОНИИ</vt:lpstr>
      <vt:lpstr>Слайд 26</vt:lpstr>
      <vt:lpstr>Комплекс мероприятий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Факторы риска Гипертонической болезни</dc:title>
  <dc:creator>Тимур</dc:creator>
  <cp:lastModifiedBy>Статистик</cp:lastModifiedBy>
  <cp:revision>46</cp:revision>
  <dcterms:created xsi:type="dcterms:W3CDTF">2015-03-11T19:04:40Z</dcterms:created>
  <dcterms:modified xsi:type="dcterms:W3CDTF">2017-05-07T07:41:36Z</dcterms:modified>
</cp:coreProperties>
</file>