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59" r:id="rId3"/>
    <p:sldId id="266" r:id="rId4"/>
    <p:sldId id="269" r:id="rId5"/>
    <p:sldId id="270" r:id="rId6"/>
    <p:sldId id="273" r:id="rId7"/>
    <p:sldId id="275" r:id="rId8"/>
    <p:sldId id="274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8" r:id="rId18"/>
    <p:sldId id="291" r:id="rId19"/>
    <p:sldId id="303" r:id="rId20"/>
    <p:sldId id="293" r:id="rId21"/>
    <p:sldId id="294" r:id="rId22"/>
    <p:sldId id="304" r:id="rId23"/>
    <p:sldId id="305" r:id="rId24"/>
    <p:sldId id="299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79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пациетов (17)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консервативное лечение (11)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оперативное лечение (6)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axId val="127899904"/>
        <c:axId val="128032768"/>
      </c:barChart>
      <c:catAx>
        <c:axId val="127899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032768"/>
        <c:crosses val="autoZero"/>
        <c:auto val="1"/>
        <c:lblAlgn val="ctr"/>
        <c:lblOffset val="100"/>
      </c:catAx>
      <c:valAx>
        <c:axId val="128032768"/>
        <c:scaling>
          <c:orientation val="minMax"/>
        </c:scaling>
        <c:axPos val="l"/>
        <c:majorGridlines/>
        <c:numFmt formatCode="General" sourceLinked="1"/>
        <c:tickLblPos val="nextTo"/>
        <c:crossAx val="1278999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РАСПРЕДЕЛЕНИЕ ПО ПОЛОВОМУ ПРИЗНАКУ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пополовому признаку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возрастным группам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2-5 лет</c:v>
                </c:pt>
                <c:pt idx="1">
                  <c:v>6-10 лет</c:v>
                </c:pt>
                <c:pt idx="2">
                  <c:v>10-15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00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02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8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335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9090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050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9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9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18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22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70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76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07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094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B8EF-46BE-44DD-BAC7-D77B4A0F9CF4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6E65-2FF6-4E35-AB14-FCD841CF3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68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tl-radiographics.rsnajnls.org/cgi/content/full/20/3/751/F10A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61257" y="3788229"/>
            <a:ext cx="1193074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ДИАГНОСТИКА И ЛЕЧЕНИЕ ЖЕЛЧНОКАМЕННОЙ </a:t>
            </a:r>
          </a:p>
          <a:p>
            <a:pPr algn="ctr"/>
            <a:r>
              <a:rPr lang="ru-RU" altLang="ko-KR" sz="36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БОЛЕЗНИ У ДЕТЕЙ</a:t>
            </a:r>
          </a:p>
          <a:p>
            <a:pPr algn="ctr"/>
            <a:endParaRPr lang="ru-RU" altLang="ko-KR" sz="28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r"/>
            <a:r>
              <a:rPr lang="ru-RU" altLang="ko-KR" sz="2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ГБУЗ РБ БСМП г. Уфа</a:t>
            </a:r>
          </a:p>
          <a:p>
            <a:pPr algn="r"/>
            <a:r>
              <a:rPr lang="ru-RU" altLang="ko-KR" sz="2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Детское хирургическое отделение,</a:t>
            </a:r>
          </a:p>
          <a:p>
            <a:pPr algn="r"/>
            <a:r>
              <a:rPr lang="ru-RU" altLang="ko-KR" sz="2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Детский хирург Р.Р. </a:t>
            </a:r>
            <a:r>
              <a:rPr lang="ru-RU" altLang="ko-KR" sz="2400" b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Шаймуратов</a:t>
            </a:r>
            <a:endParaRPr lang="ru-RU" altLang="ko-KR" sz="24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en-US" altLang="ko-KR" sz="36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" name="Picture 4" descr="ILLab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" y="3046"/>
            <a:ext cx="4587026" cy="3323254"/>
          </a:xfrm>
          <a:prstGeom prst="rect">
            <a:avLst/>
          </a:prstGeom>
          <a:solidFill>
            <a:schemeClr val="accent1">
              <a:alpha val="83920"/>
            </a:schemeClr>
          </a:solidFill>
          <a:ln>
            <a:noFill/>
          </a:ln>
          <a:effectLst>
            <a:softEdge rad="63500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97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Желчная колика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517" y="1197735"/>
            <a:ext cx="9277883" cy="22569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Причиной</a:t>
            </a:r>
            <a:r>
              <a:rPr lang="ru-RU" sz="2400" dirty="0"/>
              <a:t> развития </a:t>
            </a:r>
            <a:r>
              <a:rPr lang="ru-RU" sz="2400" dirty="0" smtClean="0"/>
              <a:t>колики</a:t>
            </a:r>
            <a:r>
              <a:rPr lang="en-US" sz="2400" dirty="0" smtClean="0"/>
              <a:t> </a:t>
            </a:r>
            <a:r>
              <a:rPr lang="ru-RU" sz="2400" dirty="0" smtClean="0"/>
              <a:t>служит: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вклинение </a:t>
            </a:r>
            <a:r>
              <a:rPr lang="ru-RU" dirty="0">
                <a:solidFill>
                  <a:srgbClr val="C00000"/>
                </a:solidFill>
              </a:rPr>
              <a:t>камня </a:t>
            </a:r>
            <a:r>
              <a:rPr lang="ru-RU" dirty="0"/>
              <a:t>в шейку ЖП или </a:t>
            </a:r>
            <a:r>
              <a:rPr lang="ru-RU" dirty="0" smtClean="0"/>
              <a:t>его</a:t>
            </a:r>
            <a:r>
              <a:rPr lang="en-US" dirty="0" smtClean="0"/>
              <a:t> </a:t>
            </a:r>
            <a:r>
              <a:rPr lang="ru-RU" dirty="0" smtClean="0"/>
              <a:t>попадание </a:t>
            </a:r>
            <a:r>
              <a:rPr lang="ru-RU" dirty="0"/>
              <a:t>в пузырный проток либо общий </a:t>
            </a:r>
            <a:r>
              <a:rPr lang="ru-RU" dirty="0" smtClean="0"/>
              <a:t>жёлчный </a:t>
            </a:r>
            <a:r>
              <a:rPr lang="ru-RU" dirty="0"/>
              <a:t>проток.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Обструкция </a:t>
            </a:r>
            <a:r>
              <a:rPr lang="ru-RU" dirty="0"/>
              <a:t>и рефлекторный </a:t>
            </a:r>
            <a:r>
              <a:rPr lang="ru-RU" dirty="0" smtClean="0"/>
              <a:t>спазм</a:t>
            </a:r>
            <a:r>
              <a:rPr lang="en-US" dirty="0" smtClean="0"/>
              <a:t> </a:t>
            </a:r>
            <a:r>
              <a:rPr lang="ru-RU" dirty="0" smtClean="0"/>
              <a:t>вызывают </a:t>
            </a:r>
            <a:r>
              <a:rPr lang="ru-RU" dirty="0">
                <a:solidFill>
                  <a:srgbClr val="C00000"/>
                </a:solidFill>
              </a:rPr>
              <a:t>повышение</a:t>
            </a:r>
            <a:r>
              <a:rPr lang="ru-RU" dirty="0"/>
              <a:t> </a:t>
            </a:r>
            <a:r>
              <a:rPr lang="ru-RU" dirty="0" err="1"/>
              <a:t>внутрипросветного</a:t>
            </a:r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давления</a:t>
            </a:r>
            <a:r>
              <a:rPr lang="ru-RU" dirty="0" smtClean="0"/>
              <a:t> </a:t>
            </a:r>
            <a:r>
              <a:rPr lang="ru-RU" dirty="0"/>
              <a:t>и появление висцеральной боли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943909" y="3698816"/>
            <a:ext cx="9054649" cy="264990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Обычно боль возникает внезапно и длится около 2 часов.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В типичных случаях жёлчная колика </a:t>
            </a:r>
            <a:r>
              <a:rPr lang="ru-RU" sz="2400" dirty="0" smtClean="0"/>
              <a:t>развивается </a:t>
            </a:r>
            <a:r>
              <a:rPr lang="ru-RU" sz="2400" dirty="0"/>
              <a:t>через 1–1,5 ч после употребления </a:t>
            </a:r>
            <a:r>
              <a:rPr lang="ru-RU" sz="2400" dirty="0" smtClean="0"/>
              <a:t>жирной, жареной </a:t>
            </a:r>
            <a:r>
              <a:rPr lang="ru-RU" sz="2400" dirty="0"/>
              <a:t>пищи или непривычно большого </a:t>
            </a:r>
            <a:r>
              <a:rPr lang="ru-RU" sz="2400" dirty="0" smtClean="0"/>
              <a:t>объема пищи. 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333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Локализация болей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563" y="767677"/>
            <a:ext cx="8750763" cy="2409293"/>
          </a:xfrm>
        </p:spPr>
        <p:txBody>
          <a:bodyPr>
            <a:normAutofit/>
          </a:bodyPr>
          <a:lstStyle/>
          <a:p>
            <a:pPr algn="justLow"/>
            <a:r>
              <a:rPr lang="ru-RU" dirty="0" smtClean="0">
                <a:solidFill>
                  <a:schemeClr val="tx1"/>
                </a:solidFill>
              </a:rPr>
              <a:t>Боль обычно локализуется в </a:t>
            </a:r>
            <a:r>
              <a:rPr lang="ru-RU" dirty="0" err="1" smtClean="0">
                <a:solidFill>
                  <a:schemeClr val="tx1"/>
                </a:solidFill>
              </a:rPr>
              <a:t>эпигастрии</a:t>
            </a:r>
            <a:r>
              <a:rPr lang="ru-RU" dirty="0" smtClean="0">
                <a:solidFill>
                  <a:schemeClr val="tx1"/>
                </a:solidFill>
              </a:rPr>
              <a:t> ( 70% пациентов), или правом верхнем квадранте (20% пациентов), и </a:t>
            </a:r>
            <a:r>
              <a:rPr lang="ru-RU" dirty="0" err="1" smtClean="0">
                <a:solidFill>
                  <a:schemeClr val="tx1"/>
                </a:solidFill>
              </a:rPr>
              <a:t>иррадиирует</a:t>
            </a:r>
            <a:r>
              <a:rPr lang="ru-RU" dirty="0" smtClean="0">
                <a:solidFill>
                  <a:schemeClr val="tx1"/>
                </a:solidFill>
              </a:rPr>
              <a:t> в межлопаточную область или верхушку </a:t>
            </a:r>
          </a:p>
          <a:p>
            <a:pPr algn="justLow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6" y="1998081"/>
            <a:ext cx="6197316" cy="4147076"/>
          </a:xfrm>
        </p:spPr>
      </p:pic>
      <p:sp>
        <p:nvSpPr>
          <p:cNvPr id="6" name="TextBox 5"/>
          <p:cNvSpPr txBox="1"/>
          <p:nvPr/>
        </p:nvSpPr>
        <p:spPr>
          <a:xfrm>
            <a:off x="2189407" y="2073496"/>
            <a:ext cx="3490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правой лопатки, но   возможна локализация в левом верхнем  квадранте, </a:t>
            </a:r>
            <a:r>
              <a:rPr lang="ru-RU" sz="2400" dirty="0" err="1" smtClean="0"/>
              <a:t>эпигастрии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и нижней части грудной клетки.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381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Диагностика и методы исследования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17" y="1271068"/>
            <a:ext cx="10972800" cy="20058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Предварительный диагноз ЖКБ </a:t>
            </a:r>
            <a:r>
              <a:rPr lang="ru-RU" dirty="0" smtClean="0"/>
              <a:t>основывается на </a:t>
            </a:r>
            <a:r>
              <a:rPr lang="ru-RU" dirty="0"/>
              <a:t>данных анамнеза, результатах опроса и </a:t>
            </a:r>
            <a:r>
              <a:rPr lang="ru-RU" dirty="0" smtClean="0"/>
              <a:t>осмотра</a:t>
            </a:r>
            <a:r>
              <a:rPr lang="ru-RU" dirty="0"/>
              <a:t>, выявлении типичных факторов риска </a:t>
            </a:r>
            <a:r>
              <a:rPr lang="ru-RU" dirty="0" smtClean="0"/>
              <a:t>развития заболевания.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Для </a:t>
            </a:r>
            <a:r>
              <a:rPr lang="ru-RU" dirty="0"/>
              <a:t>подтверждения диагноза </a:t>
            </a:r>
            <a:r>
              <a:rPr lang="ru-RU" dirty="0" smtClean="0"/>
              <a:t>необходимо </a:t>
            </a:r>
            <a:r>
              <a:rPr lang="ru-RU" dirty="0"/>
              <a:t>использовать методы лучевой </a:t>
            </a:r>
            <a:r>
              <a:rPr lang="ru-RU" dirty="0" smtClean="0"/>
              <a:t>диагностики с </a:t>
            </a:r>
            <a:r>
              <a:rPr lang="ru-RU" dirty="0"/>
              <a:t>целью визуализации камней и </a:t>
            </a:r>
            <a:r>
              <a:rPr lang="ru-RU" dirty="0" smtClean="0"/>
              <a:t>определения формы болезни, а так же результаты клинико-лабораторных данных (повышение АЛТ, АСТ, ЩФ, билирубина).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16417" y="3680305"/>
            <a:ext cx="10972800" cy="3600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/>
              <a:t>УЗИ жёлчного </a:t>
            </a:r>
            <a:r>
              <a:rPr lang="ru-RU" sz="1800" b="1" dirty="0" smtClean="0"/>
              <a:t>пузыря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/>
              <a:t>Обзорная рентгенография брюшной </a:t>
            </a:r>
            <a:r>
              <a:rPr lang="ru-RU" sz="1800" b="1" dirty="0" smtClean="0"/>
              <a:t>полости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Магнитно-резонансная </a:t>
            </a:r>
            <a:r>
              <a:rPr lang="ru-RU" sz="1800" b="1" dirty="0" err="1" smtClean="0"/>
              <a:t>холангиопанкреатография</a:t>
            </a:r>
            <a:r>
              <a:rPr lang="ru-RU" sz="1800" b="1" dirty="0" smtClean="0"/>
              <a:t>. (Эндоскопическое УЗИ)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err="1"/>
              <a:t>Чрескожная</a:t>
            </a:r>
            <a:r>
              <a:rPr lang="ru-RU" sz="1800" b="1" dirty="0"/>
              <a:t> </a:t>
            </a:r>
            <a:r>
              <a:rPr lang="ru-RU" sz="1800" b="1" dirty="0" err="1"/>
              <a:t>чреспеченочная</a:t>
            </a:r>
            <a:r>
              <a:rPr lang="ru-RU" sz="1800" b="1" dirty="0"/>
              <a:t> </a:t>
            </a:r>
            <a:r>
              <a:rPr lang="ru-RU" sz="1800" b="1" dirty="0" err="1" smtClean="0"/>
              <a:t>холангиография</a:t>
            </a:r>
            <a:r>
              <a:rPr lang="ru-RU" sz="1800" b="1" dirty="0"/>
              <a:t> </a:t>
            </a:r>
            <a:r>
              <a:rPr lang="ru-RU" sz="1800" b="1" dirty="0" smtClean="0"/>
              <a:t>(ЧЧХГ)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Эндоскопическая ретроградная </a:t>
            </a:r>
            <a:r>
              <a:rPr lang="ru-RU" sz="1800" b="1" dirty="0" err="1" smtClean="0"/>
              <a:t>холангиопанкреатография</a:t>
            </a:r>
            <a:r>
              <a:rPr lang="ru-RU" sz="1800" b="1" dirty="0" smtClean="0"/>
              <a:t> </a:t>
            </a:r>
            <a:r>
              <a:rPr lang="ru-RU" sz="1800" b="1" dirty="0"/>
              <a:t>(</a:t>
            </a:r>
            <a:r>
              <a:rPr lang="ru-RU" sz="1800" b="1" dirty="0" smtClean="0"/>
              <a:t>ЭРХПГ</a:t>
            </a:r>
            <a:r>
              <a:rPr lang="ru-RU" sz="1800" b="1" dirty="0"/>
              <a:t>)</a:t>
            </a:r>
            <a:endParaRPr lang="ru-RU" sz="1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84241" y="3064094"/>
            <a:ext cx="60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Лучевая диагностика при ЖКБ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3190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128580"/>
            <a:ext cx="11700558" cy="1069514"/>
          </a:xfrm>
        </p:spPr>
        <p:txBody>
          <a:bodyPr/>
          <a:lstStyle/>
          <a:p>
            <a:r>
              <a:rPr lang="ru-RU" dirty="0" err="1" smtClean="0"/>
              <a:t>Узи</a:t>
            </a:r>
            <a:r>
              <a:rPr lang="en-US" dirty="0" smtClean="0"/>
              <a:t> – </a:t>
            </a:r>
            <a:r>
              <a:rPr lang="ru-RU" sz="3200" dirty="0" smtClean="0"/>
              <a:t>метод выбора для ЖК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780" y="1349069"/>
            <a:ext cx="10972800" cy="101299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УЗИ по праву считается </a:t>
            </a:r>
            <a:r>
              <a:rPr lang="ru-RU" sz="1800" dirty="0" err="1">
                <a:solidFill>
                  <a:srgbClr val="FF0000"/>
                </a:solidFill>
              </a:rPr>
              <a:t>скрининговым</a:t>
            </a:r>
            <a:r>
              <a:rPr lang="ru-RU" sz="1800" dirty="0"/>
              <a:t> методом в </a:t>
            </a:r>
            <a:r>
              <a:rPr lang="ru-RU" sz="1800" dirty="0" smtClean="0"/>
              <a:t>диагностике </a:t>
            </a:r>
            <a:r>
              <a:rPr lang="ru-RU" sz="1800" dirty="0"/>
              <a:t>ЖКБ как у детей, так и у взрослых</a:t>
            </a:r>
            <a:r>
              <a:rPr lang="ru-RU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Чувствительность – 99%.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7598534" y="2034862"/>
            <a:ext cx="4443211" cy="3899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6" y="2952250"/>
            <a:ext cx="3742265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5277" y="5934670"/>
            <a:ext cx="406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Камень в желчном пузыре (эхограмма). Камень указано стрелкой, акустическая тень буквой </a:t>
            </a:r>
            <a:r>
              <a:rPr lang="en-US" dirty="0" smtClean="0"/>
              <a:t>S.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790" y="2233290"/>
            <a:ext cx="6709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эхограммах конкременты ЖП представляют собой </a:t>
            </a:r>
            <a:r>
              <a:rPr lang="ru-RU" sz="2000" dirty="0" smtClean="0"/>
              <a:t>ярко</a:t>
            </a:r>
            <a:r>
              <a:rPr lang="en-US" sz="2000" dirty="0" smtClean="0"/>
              <a:t> </a:t>
            </a:r>
            <a:r>
              <a:rPr lang="ru-RU" sz="2000" dirty="0" smtClean="0"/>
              <a:t>выраженные </a:t>
            </a:r>
            <a:r>
              <a:rPr lang="ru-RU" sz="2000" dirty="0" err="1"/>
              <a:t>гиперэхогенные</a:t>
            </a:r>
            <a:r>
              <a:rPr lang="ru-RU" sz="2000" dirty="0"/>
              <a:t> включения различной формы </a:t>
            </a:r>
            <a:r>
              <a:rPr lang="ru-RU" sz="2000" dirty="0" smtClean="0"/>
              <a:t>и</a:t>
            </a:r>
            <a:r>
              <a:rPr lang="en-US" sz="2000" dirty="0"/>
              <a:t> </a:t>
            </a:r>
            <a:r>
              <a:rPr lang="ru-RU" sz="2000" dirty="0" smtClean="0"/>
              <a:t>размера</a:t>
            </a:r>
            <a:r>
              <a:rPr lang="ru-RU" sz="2000" dirty="0"/>
              <a:t>. </a:t>
            </a:r>
            <a:endParaRPr lang="en-US" sz="2000" dirty="0" smtClean="0"/>
          </a:p>
          <a:p>
            <a:r>
              <a:rPr lang="ru-RU" sz="2000" dirty="0" smtClean="0"/>
              <a:t>располагается у</a:t>
            </a:r>
            <a:r>
              <a:rPr lang="en-US" sz="2000" dirty="0" smtClean="0"/>
              <a:t> </a:t>
            </a:r>
            <a:r>
              <a:rPr lang="ru-RU" sz="2000" dirty="0" smtClean="0"/>
              <a:t>задней</a:t>
            </a:r>
            <a:endParaRPr lang="en-US" sz="2000" dirty="0" smtClean="0"/>
          </a:p>
          <a:p>
            <a:r>
              <a:rPr lang="ru-RU" sz="2000" dirty="0" smtClean="0"/>
              <a:t>стенки </a:t>
            </a:r>
            <a:r>
              <a:rPr lang="ru-RU" sz="2000" dirty="0"/>
              <a:t>пузыря, но </a:t>
            </a:r>
            <a:r>
              <a:rPr lang="ru-RU" sz="2000" dirty="0" smtClean="0"/>
              <a:t>может </a:t>
            </a:r>
            <a:r>
              <a:rPr lang="ru-RU" sz="2000" dirty="0"/>
              <a:t>и </a:t>
            </a:r>
            <a:endParaRPr lang="en-US" sz="2000" dirty="0" smtClean="0"/>
          </a:p>
          <a:p>
            <a:r>
              <a:rPr lang="ru-RU" sz="2000" dirty="0" smtClean="0"/>
              <a:t>«плавать</a:t>
            </a:r>
            <a:r>
              <a:rPr lang="en-US" sz="2000" dirty="0" smtClean="0"/>
              <a:t>. </a:t>
            </a:r>
          </a:p>
          <a:p>
            <a:r>
              <a:rPr lang="ru-RU" sz="2000" dirty="0" smtClean="0"/>
              <a:t>Яркость </a:t>
            </a:r>
            <a:r>
              <a:rPr lang="ru-RU" sz="2000" dirty="0"/>
              <a:t>ультразвукового </a:t>
            </a:r>
            <a:r>
              <a:rPr lang="ru-RU" sz="2000" dirty="0" smtClean="0"/>
              <a:t>сигнала</a:t>
            </a:r>
            <a:endParaRPr lang="en-US" sz="2000" dirty="0" smtClean="0"/>
          </a:p>
          <a:p>
            <a:r>
              <a:rPr lang="ru-RU" sz="2000" dirty="0" smtClean="0"/>
              <a:t>от </a:t>
            </a:r>
            <a:r>
              <a:rPr lang="ru-RU" sz="2000" dirty="0"/>
              <a:t>камня зависит от </a:t>
            </a:r>
            <a:r>
              <a:rPr lang="ru-RU" sz="2000" dirty="0" smtClean="0"/>
              <a:t>его</a:t>
            </a:r>
            <a:r>
              <a:rPr lang="en-US" sz="2000" dirty="0" smtClean="0"/>
              <a:t> </a:t>
            </a:r>
          </a:p>
          <a:p>
            <a:r>
              <a:rPr lang="ru-RU" sz="2000" dirty="0" smtClean="0"/>
              <a:t>химического </a:t>
            </a:r>
            <a:r>
              <a:rPr lang="ru-RU" sz="2000" dirty="0"/>
              <a:t>состава. </a:t>
            </a:r>
            <a:endParaRPr lang="en-US" sz="2000" dirty="0" smtClean="0"/>
          </a:p>
          <a:p>
            <a:r>
              <a:rPr lang="ru-RU" sz="2000" dirty="0" smtClean="0"/>
              <a:t>Мягкие </a:t>
            </a:r>
            <a:r>
              <a:rPr lang="ru-RU" sz="2000" dirty="0"/>
              <a:t>холестериновые камни </a:t>
            </a:r>
            <a:endParaRPr lang="en-US" sz="2000" dirty="0" smtClean="0"/>
          </a:p>
          <a:p>
            <a:r>
              <a:rPr lang="ru-RU" sz="2000" dirty="0" smtClean="0"/>
              <a:t>практически </a:t>
            </a:r>
            <a:r>
              <a:rPr lang="ru-RU" sz="2000" dirty="0"/>
              <a:t>не дают </a:t>
            </a:r>
            <a:endParaRPr lang="en-US" sz="2000" dirty="0" smtClean="0"/>
          </a:p>
          <a:p>
            <a:r>
              <a:rPr lang="ru-RU" sz="2000" dirty="0" smtClean="0"/>
              <a:t>акустической </a:t>
            </a:r>
            <a:r>
              <a:rPr lang="ru-RU" sz="2000" dirty="0"/>
              <a:t>тени</a:t>
            </a:r>
          </a:p>
        </p:txBody>
      </p:sp>
    </p:spTree>
    <p:extLst>
      <p:ext uri="{BB962C8B-B14F-4D97-AF65-F5344CB8AC3E}">
        <p14:creationId xmlns="" xmlns:p14="http://schemas.microsoft.com/office/powerpoint/2010/main" val="35197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59" y="-128788"/>
            <a:ext cx="10032437" cy="10695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Рентгенография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373" y="863000"/>
            <a:ext cx="8699691" cy="125289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обзорной рентгенограмме ОБП и </a:t>
            </a:r>
            <a:r>
              <a:rPr lang="ru-RU" sz="1800" dirty="0" err="1" smtClean="0"/>
              <a:t>холецитографии</a:t>
            </a:r>
            <a:r>
              <a:rPr lang="ru-RU" sz="1800" dirty="0" smtClean="0"/>
              <a:t> выявляют </a:t>
            </a:r>
            <a:r>
              <a:rPr lang="ru-RU" sz="1800" dirty="0" err="1" smtClean="0"/>
              <a:t>кальцифицированные</a:t>
            </a:r>
            <a:r>
              <a:rPr lang="ru-RU" sz="1800" dirty="0" smtClean="0"/>
              <a:t> желчные камни (менее чем у 20% пациентов) .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41" y="2115890"/>
            <a:ext cx="7838964" cy="45727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9" y="940726"/>
            <a:ext cx="3744470" cy="5161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9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Компьютерная томография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563" y="534757"/>
            <a:ext cx="8750763" cy="1783533"/>
          </a:xfrm>
        </p:spPr>
        <p:txBody>
          <a:bodyPr>
            <a:normAutofit/>
          </a:bodyPr>
          <a:lstStyle/>
          <a:p>
            <a:r>
              <a:rPr lang="ru-RU" dirty="0"/>
              <a:t>Компьютерная томография позволяет </a:t>
            </a:r>
            <a:r>
              <a:rPr lang="ru-RU" dirty="0" smtClean="0"/>
              <a:t>визуализировать даже </a:t>
            </a:r>
            <a:r>
              <a:rPr lang="ru-RU" dirty="0"/>
              <a:t>мелкие конкременты (преимущественно кальциевые) </a:t>
            </a:r>
            <a:r>
              <a:rPr lang="ru-RU" dirty="0" smtClean="0"/>
              <a:t>диаметром </a:t>
            </a:r>
            <a:r>
              <a:rPr lang="ru-RU" dirty="0"/>
              <a:t>до 1–2 мм.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9177" y="2228778"/>
            <a:ext cx="6482366" cy="4268758"/>
          </a:xfrm>
          <a:prstGeom prst="rect">
            <a:avLst/>
          </a:prstGeom>
        </p:spPr>
      </p:pic>
      <p:pic>
        <p:nvPicPr>
          <p:cNvPr id="7" name="Picture 7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9" y="2293223"/>
            <a:ext cx="4267200" cy="411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ЭРХПГ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563" y="633489"/>
            <a:ext cx="9229654" cy="16994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Эффективным методом диагностики </a:t>
            </a:r>
            <a:r>
              <a:rPr lang="ru-RU" sz="2400" dirty="0" err="1"/>
              <a:t>холедохолитиаза</a:t>
            </a:r>
            <a:r>
              <a:rPr lang="ru-RU" sz="2400" dirty="0"/>
              <a:t> </a:t>
            </a:r>
            <a:r>
              <a:rPr lang="ru-RU" sz="2400" dirty="0" smtClean="0"/>
              <a:t>считают </a:t>
            </a:r>
            <a:r>
              <a:rPr lang="ru-RU" sz="2400" dirty="0"/>
              <a:t>эндоскопическую ретроградную </a:t>
            </a:r>
            <a:r>
              <a:rPr lang="ru-RU" sz="2400" dirty="0" err="1" smtClean="0"/>
              <a:t>холангиопанкреатографию</a:t>
            </a:r>
            <a:r>
              <a:rPr lang="ru-RU" sz="2400" dirty="0"/>
              <a:t> </a:t>
            </a:r>
            <a:r>
              <a:rPr lang="ru-RU" sz="2400" dirty="0" smtClean="0"/>
              <a:t>(ЭРХПГ</a:t>
            </a:r>
            <a:r>
              <a:rPr lang="ru-RU" sz="2400" dirty="0"/>
              <a:t>), имеющую, однако, высокий риск </a:t>
            </a:r>
            <a:r>
              <a:rPr lang="ru-RU" sz="2400" dirty="0" smtClean="0"/>
              <a:t>осложнений.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2241" y="2761169"/>
            <a:ext cx="3974231" cy="3862500"/>
          </a:xfrm>
          <a:prstGeom prst="rect">
            <a:avLst/>
          </a:prstGeom>
        </p:spPr>
      </p:pic>
      <p:pic>
        <p:nvPicPr>
          <p:cNvPr id="8" name="Picture 5" descr="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99" y="2554907"/>
            <a:ext cx="5105400" cy="40687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1664699" y="3042269"/>
            <a:ext cx="175260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7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25003" y="1455313"/>
            <a:ext cx="11171189" cy="442195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При бессимптомном течении </a:t>
            </a:r>
            <a:r>
              <a:rPr lang="ru-RU" sz="2400" dirty="0" smtClean="0"/>
              <a:t>наиболее целесообразно </a:t>
            </a:r>
            <a:r>
              <a:rPr lang="ru-RU" sz="2400" dirty="0"/>
              <a:t>придерживаться тактики </a:t>
            </a:r>
            <a:r>
              <a:rPr lang="ru-RU" sz="2400" dirty="0" smtClean="0"/>
              <a:t>наблюдения пациента </a:t>
            </a:r>
            <a:r>
              <a:rPr lang="ru-RU" sz="2400" dirty="0"/>
              <a:t>без активного </a:t>
            </a:r>
            <a:r>
              <a:rPr lang="ru-RU" sz="2400" dirty="0" smtClean="0"/>
              <a:t>лечения.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В большинстве случаев они никогда не приведут к развитию клинической симптоматики.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В случае отсутствия </a:t>
            </a:r>
            <a:r>
              <a:rPr lang="ru-RU" sz="2400" dirty="0" smtClean="0"/>
              <a:t>симптомов </a:t>
            </a:r>
            <a:r>
              <a:rPr lang="ru-RU" sz="2400" dirty="0"/>
              <a:t>риск их появления или развития </a:t>
            </a:r>
            <a:r>
              <a:rPr lang="ru-RU" sz="2400" dirty="0" smtClean="0"/>
              <a:t>осложнений</a:t>
            </a:r>
            <a:r>
              <a:rPr lang="ru-RU" sz="2400" dirty="0"/>
              <a:t>, для устранения которых потребовалось </a:t>
            </a:r>
            <a:r>
              <a:rPr lang="ru-RU" sz="2400" dirty="0" smtClean="0"/>
              <a:t>бы хирургическое </a:t>
            </a:r>
            <a:r>
              <a:rPr lang="ru-RU" sz="2400" dirty="0"/>
              <a:t>лечение, низкий (1–2% в год</a:t>
            </a:r>
            <a:r>
              <a:rPr lang="ru-RU" sz="2400" dirty="0" smtClean="0"/>
              <a:t>).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43955" y="4945487"/>
            <a:ext cx="669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ru-RU" sz="3200" dirty="0" smtClean="0"/>
              <a:t>консервативно или оперативно ???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692461" y="5756856"/>
            <a:ext cx="0" cy="721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18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МЕДИКАМЕНТОЗНАЯ ЛИТОТРИПСИЯ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2377258805"/>
              </p:ext>
            </p:extLst>
          </p:nvPr>
        </p:nvGraphicFramePr>
        <p:xfrm>
          <a:off x="2159563" y="749971"/>
          <a:ext cx="9869306" cy="271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653"/>
                <a:gridCol w="4934653"/>
              </a:tblGrid>
              <a:tr h="350012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Противопоказание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235155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«мягкие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рентгенонегативные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конкременты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 их не должен превышать 10 мм;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пузырная локализация камней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сохранена сократительная способность желчного пузыря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«плотные»,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рентгеноконтрастные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камни;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диаметр их более 20 мм,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«отключенный» желчный пузырь;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острый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холецистохолангит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хронический панкреатит;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хронический гепатит;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 язвенная болезнь двенадцатиперстной кишки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9563" y="4326437"/>
            <a:ext cx="94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Л</a:t>
            </a:r>
            <a:r>
              <a:rPr lang="ru-RU" dirty="0" err="1" smtClean="0"/>
              <a:t>итолитический</a:t>
            </a:r>
            <a:r>
              <a:rPr lang="ru-RU" dirty="0" smtClean="0"/>
              <a:t> препарат -  </a:t>
            </a:r>
            <a:r>
              <a:rPr lang="ru-RU" dirty="0" err="1" smtClean="0"/>
              <a:t>урсодезоксихолевая</a:t>
            </a:r>
            <a:r>
              <a:rPr lang="ru-RU" dirty="0" smtClean="0"/>
              <a:t> кислота </a:t>
            </a:r>
            <a:r>
              <a:rPr lang="ru-RU" dirty="0"/>
              <a:t>(</a:t>
            </a:r>
            <a:r>
              <a:rPr lang="ru-RU" dirty="0" smtClean="0"/>
              <a:t>УДХК)  </a:t>
            </a:r>
            <a:r>
              <a:rPr lang="ru-RU" sz="2000" b="1" dirty="0"/>
              <a:t>«</a:t>
            </a:r>
            <a:r>
              <a:rPr lang="ru-RU" sz="2000" b="1" dirty="0" err="1"/>
              <a:t>Урсофальк</a:t>
            </a:r>
            <a:r>
              <a:rPr lang="ru-RU" sz="2000" b="1" dirty="0"/>
              <a:t>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9864" y="4726547"/>
            <a:ext cx="7959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err="1"/>
              <a:t>Урсофальк</a:t>
            </a:r>
            <a:r>
              <a:rPr lang="ru-RU" dirty="0"/>
              <a:t> обычно назначается в суточной дозе </a:t>
            </a:r>
            <a:r>
              <a:rPr lang="ru-RU" dirty="0">
                <a:solidFill>
                  <a:srgbClr val="FF0000"/>
                </a:solidFill>
              </a:rPr>
              <a:t>10 </a:t>
            </a:r>
            <a:r>
              <a:rPr lang="ru-RU" dirty="0" smtClean="0">
                <a:solidFill>
                  <a:srgbClr val="FF0000"/>
                </a:solidFill>
              </a:rPr>
              <a:t>мг/кг </a:t>
            </a:r>
            <a:r>
              <a:rPr lang="ru-RU" dirty="0" smtClean="0"/>
              <a:t>массы </a:t>
            </a:r>
            <a:r>
              <a:rPr lang="ru-RU" dirty="0"/>
              <a:t>тела ребенка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Курс</a:t>
            </a:r>
            <a:r>
              <a:rPr lang="ru-RU" dirty="0" smtClean="0"/>
              <a:t> непрерывного </a:t>
            </a:r>
            <a:r>
              <a:rPr lang="ru-RU" dirty="0"/>
              <a:t>лечения составляет </a:t>
            </a:r>
            <a:r>
              <a:rPr lang="ru-RU" dirty="0">
                <a:solidFill>
                  <a:srgbClr val="FF0000"/>
                </a:solidFill>
              </a:rPr>
              <a:t>от 6 до 24 месяцев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Особенностью применения </a:t>
            </a:r>
            <a:r>
              <a:rPr lang="ru-RU" dirty="0"/>
              <a:t>этого препарата является необходимость </a:t>
            </a:r>
            <a:r>
              <a:rPr lang="ru-RU" dirty="0" smtClean="0"/>
              <a:t>приема основной </a:t>
            </a:r>
            <a:r>
              <a:rPr lang="ru-RU" dirty="0"/>
              <a:t>части (или всей) суточной дозы </a:t>
            </a:r>
            <a:r>
              <a:rPr lang="ru-RU" dirty="0">
                <a:solidFill>
                  <a:srgbClr val="FF0000"/>
                </a:solidFill>
              </a:rPr>
              <a:t>на ночь.</a:t>
            </a:r>
          </a:p>
        </p:txBody>
      </p:sp>
      <p:sp>
        <p:nvSpPr>
          <p:cNvPr id="8" name="Объект 3"/>
          <p:cNvSpPr>
            <a:spLocks noGrp="1"/>
          </p:cNvSpPr>
          <p:nvPr>
            <p:ph idx="10"/>
          </p:nvPr>
        </p:nvSpPr>
        <p:spPr>
          <a:xfrm>
            <a:off x="2159563" y="3523672"/>
            <a:ext cx="8259445" cy="80276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Регулярный прием пищи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Ограничение физической нагрузки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Соблюдение режим дня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499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178" y="444513"/>
            <a:ext cx="10055822" cy="3392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Бальная система оценки показаний для проведения оперативного лечения при ЖКБ 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b="1" dirty="0" smtClean="0"/>
              <a:t>принятая Римским консенсусом в 2006 г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5" name="Объект 4" descr="http://mirpecheni.ru/wp-content/uploads/2017/04/pokazaniya-k-operacii-holecistektomiya.gif"/>
          <p:cNvPicPr>
            <a:picLocks noGrp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9" y="1171976"/>
            <a:ext cx="9775064" cy="531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07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Желчнокаменная болезнь (ЖКБ) </a:t>
            </a:r>
            <a:endParaRPr lang="ko-KR" alt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369713" y="965915"/>
            <a:ext cx="8298288" cy="5203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дистрофически-</a:t>
            </a:r>
            <a:r>
              <a:rPr lang="ru-RU" sz="2000" dirty="0" err="1">
                <a:solidFill>
                  <a:schemeClr val="tx1"/>
                </a:solidFill>
              </a:rPr>
              <a:t>дисметаболическое</a:t>
            </a:r>
            <a:r>
              <a:rPr lang="ru-RU" sz="2000" dirty="0">
                <a:solidFill>
                  <a:schemeClr val="tx1"/>
                </a:solidFill>
              </a:rPr>
              <a:t> заболевание </a:t>
            </a:r>
            <a:r>
              <a:rPr lang="ru-RU" sz="2000" dirty="0" err="1">
                <a:solidFill>
                  <a:schemeClr val="tx1"/>
                </a:solidFill>
              </a:rPr>
              <a:t>гепатобилиарной</a:t>
            </a:r>
            <a:r>
              <a:rPr lang="ru-RU" sz="2000" dirty="0">
                <a:solidFill>
                  <a:schemeClr val="tx1"/>
                </a:solidFill>
              </a:rPr>
              <a:t> системы, обусловленное нарушением обмена холестерина и/или билирубина и характеризующееся образованием конкрементов в желчных путях.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Желчнокаменная болезнь (</a:t>
            </a:r>
            <a:r>
              <a:rPr lang="ru-RU" sz="2000" dirty="0" err="1">
                <a:solidFill>
                  <a:schemeClr val="tx1"/>
                </a:solidFill>
              </a:rPr>
              <a:t>холелитиаз</a:t>
            </a:r>
            <a:r>
              <a:rPr lang="ru-RU" sz="2000" dirty="0">
                <a:solidFill>
                  <a:schemeClr val="tx1"/>
                </a:solidFill>
              </a:rPr>
              <a:t>) — обменное заболевание </a:t>
            </a:r>
            <a:r>
              <a:rPr lang="ru-RU" sz="2000" dirty="0" err="1">
                <a:solidFill>
                  <a:schemeClr val="tx1"/>
                </a:solidFill>
              </a:rPr>
              <a:t>гепатобилиарной</a:t>
            </a:r>
            <a:r>
              <a:rPr lang="ru-RU" sz="2000" dirty="0">
                <a:solidFill>
                  <a:schemeClr val="tx1"/>
                </a:solidFill>
              </a:rPr>
              <a:t> системы, характеризующееся образованием желчных камней в желчном пузыре (</a:t>
            </a:r>
            <a:r>
              <a:rPr lang="ru-RU" sz="2000" dirty="0" err="1">
                <a:solidFill>
                  <a:schemeClr val="tx1"/>
                </a:solidFill>
              </a:rPr>
              <a:t>холецистолитиаз</a:t>
            </a:r>
            <a:r>
              <a:rPr lang="ru-RU" sz="2000" dirty="0">
                <a:solidFill>
                  <a:schemeClr val="tx1"/>
                </a:solidFill>
              </a:rPr>
              <a:t>), реже — в желчных протоках (</a:t>
            </a:r>
            <a:r>
              <a:rPr lang="ru-RU" sz="2000" dirty="0" err="1">
                <a:solidFill>
                  <a:schemeClr val="tx1"/>
                </a:solidFill>
              </a:rPr>
              <a:t>холангиолитиаз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</a:rPr>
              <a:t>Мультифакториальное</a:t>
            </a:r>
            <a:r>
              <a:rPr lang="ru-RU" sz="2000" dirty="0">
                <a:solidFill>
                  <a:schemeClr val="tx1"/>
                </a:solidFill>
              </a:rPr>
              <a:t> наследственное детерминированное заболевание печени, в основе которого лежит нарушение процессов желчеобразования с формированием конкрементов в желчном пузыре и/или желчных протоках, исходом которого является склероз и дистрофии. </a:t>
            </a:r>
          </a:p>
          <a:p>
            <a:endParaRPr lang="ko-KR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4198" y="2035429"/>
            <a:ext cx="271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Союз педиатров России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3870" y="3640539"/>
            <a:ext cx="260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Проф.  А.А. </a:t>
            </a:r>
            <a:r>
              <a:rPr lang="ru-RU" sz="1400" b="1" dirty="0" err="1">
                <a:solidFill>
                  <a:srgbClr val="FF0000"/>
                </a:solidFill>
              </a:rPr>
              <a:t>Призенцов</a:t>
            </a:r>
            <a:endParaRPr lang="ru-RU" altLang="ko-K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3870" y="5861203"/>
            <a:ext cx="260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Проф</a:t>
            </a:r>
            <a:r>
              <a:rPr lang="ru-RU" sz="1400" b="1" dirty="0">
                <a:solidFill>
                  <a:srgbClr val="FF0000"/>
                </a:solidFill>
              </a:rPr>
              <a:t>.  Н.П. </a:t>
            </a:r>
            <a:r>
              <a:rPr lang="ru-RU" sz="1400" b="1" dirty="0" err="1">
                <a:solidFill>
                  <a:srgbClr val="FF0000"/>
                </a:solidFill>
              </a:rPr>
              <a:t>Шабалов</a:t>
            </a:r>
            <a:r>
              <a:rPr lang="ru-RU" sz="1400" b="1" dirty="0">
                <a:solidFill>
                  <a:srgbClr val="FF0000"/>
                </a:solidFill>
              </a:rPr>
              <a:t>. </a:t>
            </a:r>
            <a:endParaRPr lang="ru-RU" altLang="ko-K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7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AFBA3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ОПЕРАТИВНЫЕ МЕТОДЫ ЛЕЧЕНИЯ ЖКБ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29295" y="1407017"/>
            <a:ext cx="10972800" cy="4277071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 b="1" dirty="0" err="1" smtClean="0">
                <a:solidFill>
                  <a:srgbClr val="990033"/>
                </a:solidFill>
              </a:rPr>
              <a:t>Лапароскопическая</a:t>
            </a:r>
            <a:r>
              <a:rPr lang="ru-RU" altLang="ru-RU" sz="3200" b="1" dirty="0" smtClean="0">
                <a:solidFill>
                  <a:srgbClr val="990033"/>
                </a:solidFill>
              </a:rPr>
              <a:t> </a:t>
            </a:r>
            <a:r>
              <a:rPr lang="ru-RU" altLang="ru-RU" sz="3200" b="1" dirty="0" err="1" smtClean="0">
                <a:solidFill>
                  <a:srgbClr val="990033"/>
                </a:solidFill>
              </a:rPr>
              <a:t>холецистэктомия</a:t>
            </a:r>
            <a:endParaRPr lang="ru-RU" altLang="ru-RU" sz="3200" b="1" dirty="0" smtClean="0">
              <a:solidFill>
                <a:srgbClr val="990033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solidFill>
                  <a:srgbClr val="990033"/>
                </a:solidFill>
              </a:rPr>
              <a:t>Открытая </a:t>
            </a:r>
            <a:r>
              <a:rPr lang="ru-RU" altLang="ru-RU" sz="3200" b="1" dirty="0" err="1" smtClean="0">
                <a:solidFill>
                  <a:srgbClr val="990033"/>
                </a:solidFill>
              </a:rPr>
              <a:t>холецистэктомия</a:t>
            </a:r>
            <a:endParaRPr lang="ru-RU" altLang="ru-RU" sz="3200" b="1" dirty="0" smtClean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b="1" dirty="0" err="1" smtClean="0">
                <a:solidFill>
                  <a:srgbClr val="990033"/>
                </a:solidFill>
              </a:rPr>
              <a:t>Холедоходуаденостомия</a:t>
            </a:r>
            <a:endParaRPr lang="ru-RU" altLang="ru-RU" sz="3200" b="1" dirty="0" smtClean="0">
              <a:solidFill>
                <a:srgbClr val="990033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 b="1" dirty="0" err="1" smtClean="0">
                <a:solidFill>
                  <a:srgbClr val="990033"/>
                </a:solidFill>
              </a:rPr>
              <a:t>Холедохолитотомия</a:t>
            </a:r>
            <a:endParaRPr lang="ru-RU" altLang="ru-RU" sz="3200" b="1" dirty="0" smtClean="0">
              <a:solidFill>
                <a:srgbClr val="990033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 b="1" dirty="0" err="1" smtClean="0">
                <a:solidFill>
                  <a:srgbClr val="990033"/>
                </a:solidFill>
              </a:rPr>
              <a:t>Папиллосфинктеротомия</a:t>
            </a:r>
            <a:endParaRPr lang="ru-RU" altLang="ru-RU" sz="3200" b="1" dirty="0" smtClean="0">
              <a:solidFill>
                <a:srgbClr val="990033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 b="1" dirty="0" err="1" smtClean="0">
                <a:solidFill>
                  <a:srgbClr val="990033"/>
                </a:solidFill>
              </a:rPr>
              <a:t>Холецисто</a:t>
            </a:r>
            <a:r>
              <a:rPr lang="ru-RU" altLang="ru-RU" sz="3200" b="1" dirty="0" smtClean="0">
                <a:solidFill>
                  <a:srgbClr val="990033"/>
                </a:solidFill>
              </a:rPr>
              <a:t> и </a:t>
            </a:r>
            <a:r>
              <a:rPr lang="ru-RU" altLang="ru-RU" sz="3200" b="1" dirty="0" err="1" smtClean="0">
                <a:solidFill>
                  <a:srgbClr val="990033"/>
                </a:solidFill>
              </a:rPr>
              <a:t>холангиостомия</a:t>
            </a:r>
            <a:endParaRPr lang="ru-RU" altLang="ru-RU" sz="3200" b="1" dirty="0" smtClean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6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41715" y="152400"/>
            <a:ext cx="9666514" cy="523220"/>
          </a:xfrm>
          <a:prstGeom prst="rect">
            <a:avLst/>
          </a:prstGeom>
          <a:solidFill>
            <a:srgbClr val="EAFBA3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z-Cyrl-U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АПАРОСКОПИЧЕСКАЯ ХОЛЕЦИСТЭКТОМИ</a:t>
            </a:r>
            <a:r>
              <a:rPr lang="uz-Cyrl-U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81076"/>
            <a:ext cx="2736850" cy="223202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43064" y="3352800"/>
            <a:ext cx="3005137" cy="376238"/>
          </a:xfrm>
          <a:prstGeom prst="rect">
            <a:avLst/>
          </a:prstGeom>
          <a:solidFill>
            <a:srgbClr val="EAFB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Пункция желчного пузыря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981075"/>
            <a:ext cx="2736850" cy="224790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876801" y="3357564"/>
            <a:ext cx="2462213" cy="376237"/>
          </a:xfrm>
          <a:prstGeom prst="rect">
            <a:avLst/>
          </a:prstGeom>
          <a:solidFill>
            <a:srgbClr val="EAFB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Выделение элементов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981076"/>
            <a:ext cx="2808288" cy="223202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183564" y="3284539"/>
            <a:ext cx="1798637" cy="376237"/>
          </a:xfrm>
          <a:prstGeom prst="rect">
            <a:avLst/>
          </a:prstGeom>
          <a:solidFill>
            <a:srgbClr val="EAFB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z-Cyrl-UZ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Клип</a:t>
            </a:r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ирование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860800"/>
            <a:ext cx="2736850" cy="230505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860800"/>
            <a:ext cx="2808287" cy="230505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3860800"/>
            <a:ext cx="2879725" cy="230505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831976" y="6248401"/>
            <a:ext cx="2663825" cy="485775"/>
          </a:xfrm>
          <a:prstGeom prst="rect">
            <a:avLst/>
          </a:prstGeom>
          <a:solidFill>
            <a:srgbClr val="EAFB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Пересечение пузырного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 протока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953001" y="6324600"/>
            <a:ext cx="2239963" cy="376238"/>
          </a:xfrm>
          <a:prstGeom prst="rect">
            <a:avLst/>
          </a:prstGeom>
          <a:solidFill>
            <a:srgbClr val="EAFB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Выделение артерии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8008938" y="6329364"/>
            <a:ext cx="2049462" cy="376237"/>
          </a:xfrm>
          <a:prstGeom prst="rect">
            <a:avLst/>
          </a:prstGeom>
          <a:solidFill>
            <a:srgbClr val="EAFB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990033"/>
                </a:solidFill>
                <a:latin typeface="Times New Roman" panose="02020603050405020304" pitchFamily="18" charset="0"/>
              </a:rPr>
              <a:t>Холецистэктомия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9304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017112432"/>
              </p:ext>
            </p:extLst>
          </p:nvPr>
        </p:nvGraphicFramePr>
        <p:xfrm>
          <a:off x="740229" y="1436914"/>
          <a:ext cx="11158694" cy="50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914" y="566057"/>
            <a:ext cx="985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Лечение пациентов с желчнокаменной болезнью в детском хирургическом отделении ГБУЗ РБ БСМП г. Уфа за период 2014-2017 гг.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9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02120656"/>
              </p:ext>
            </p:extLst>
          </p:nvPr>
        </p:nvGraphicFramePr>
        <p:xfrm>
          <a:off x="179754" y="86620"/>
          <a:ext cx="4978400" cy="624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388577678"/>
              </p:ext>
            </p:extLst>
          </p:nvPr>
        </p:nvGraphicFramePr>
        <p:xfrm>
          <a:off x="6588369" y="128954"/>
          <a:ext cx="5228493" cy="616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072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r>
              <a:rPr lang="ru-RU" dirty="0"/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343955" y="1339403"/>
            <a:ext cx="9084812" cy="465328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Современный </a:t>
            </a:r>
            <a:r>
              <a:rPr lang="ru-RU" sz="2800" dirty="0"/>
              <a:t>образ жизни </a:t>
            </a:r>
            <a:r>
              <a:rPr lang="ru-RU" sz="2800" dirty="0" smtClean="0"/>
              <a:t>и питание участвует в развитии ЖКБ.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ЖКБ </a:t>
            </a:r>
            <a:r>
              <a:rPr lang="ru-RU" sz="2800" dirty="0" smtClean="0"/>
              <a:t>у детей либо </a:t>
            </a:r>
            <a:r>
              <a:rPr lang="ru-RU" sz="2800" dirty="0"/>
              <a:t>проявляется </a:t>
            </a:r>
            <a:r>
              <a:rPr lang="ru-RU" sz="2800" dirty="0" smtClean="0"/>
              <a:t>жёлчной коликой</a:t>
            </a:r>
            <a:r>
              <a:rPr lang="ru-RU" sz="2800" dirty="0"/>
              <a:t>, либо не </a:t>
            </a:r>
            <a:r>
              <a:rPr lang="ru-RU" sz="2800" dirty="0" smtClean="0"/>
              <a:t>проявляется.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«</a:t>
            </a:r>
            <a:r>
              <a:rPr lang="ru-RU" sz="2800" dirty="0"/>
              <a:t>Золотые методы</a:t>
            </a:r>
            <a:r>
              <a:rPr lang="ru-RU" sz="2800" dirty="0" smtClean="0"/>
              <a:t>» :</a:t>
            </a:r>
            <a:endParaRPr lang="ru-RU" sz="2800" dirty="0"/>
          </a:p>
          <a:p>
            <a:pPr marL="1143000" lvl="1" indent="-457200"/>
            <a:r>
              <a:rPr lang="ru-RU" dirty="0" smtClean="0"/>
              <a:t>для </a:t>
            </a:r>
            <a:r>
              <a:rPr lang="ru-RU" dirty="0"/>
              <a:t>диагностики – </a:t>
            </a:r>
            <a:r>
              <a:rPr lang="ru-RU" dirty="0" smtClean="0"/>
              <a:t>УЗИ;</a:t>
            </a:r>
            <a:endParaRPr lang="ru-RU" dirty="0"/>
          </a:p>
          <a:p>
            <a:pPr marL="1143000" lvl="1" indent="-457200"/>
            <a:r>
              <a:rPr lang="ru-RU" dirty="0" smtClean="0"/>
              <a:t>для </a:t>
            </a:r>
            <a:r>
              <a:rPr lang="ru-RU" dirty="0"/>
              <a:t>лечения – </a:t>
            </a:r>
            <a:r>
              <a:rPr lang="ru-RU" dirty="0" smtClean="0"/>
              <a:t>ЛХЭ.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74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Эпидемиология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2428" y="1086293"/>
            <a:ext cx="9234152" cy="51857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 данным разных авторов, частота их составляет от </a:t>
            </a:r>
            <a:r>
              <a:rPr lang="ru-RU" sz="2000" dirty="0">
                <a:solidFill>
                  <a:srgbClr val="FF0000"/>
                </a:solidFill>
              </a:rPr>
              <a:t>55 до 80% </a:t>
            </a:r>
            <a:r>
              <a:rPr lang="ru-RU" sz="2000" dirty="0"/>
              <a:t>среди детей с патологией желудочно-кишечного тракта (ЖКТ).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ЖКБ является достаточно частой патологией у взрослых, составляя примерно 10–20% в общей популяции (в Японии и Великобритании – до 10%, в некоторых регионах Чили – до 80%). Как правило, женщины болеют в 2–3 раза чаще мужчин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807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601532" y="1781491"/>
            <a:ext cx="7855785" cy="5143745"/>
          </a:xfrm>
        </p:spPr>
        <p:txBody>
          <a:bodyPr>
            <a:normAutofit/>
          </a:bodyPr>
          <a:lstStyle/>
          <a:p>
            <a:r>
              <a:rPr lang="ru-RU" sz="2000" dirty="0"/>
              <a:t>• наследственная предрасположенность (HLA: В12, В18,</a:t>
            </a:r>
          </a:p>
          <a:p>
            <a:r>
              <a:rPr lang="ru-RU" sz="2000" dirty="0"/>
              <a:t>А9, А11, А26, Cw3, Cw4);</a:t>
            </a:r>
          </a:p>
          <a:p>
            <a:r>
              <a:rPr lang="ru-RU" sz="2000" dirty="0"/>
              <a:t>• заболевания (состояния), сопровождаемые </a:t>
            </a:r>
            <a:r>
              <a:rPr lang="ru-RU" sz="2000" dirty="0" smtClean="0"/>
              <a:t>длительным</a:t>
            </a:r>
            <a:r>
              <a:rPr lang="en-US" sz="2000" dirty="0" smtClean="0"/>
              <a:t> </a:t>
            </a:r>
            <a:r>
              <a:rPr lang="ru-RU" sz="2000" dirty="0" smtClean="0"/>
              <a:t>гемолизом</a:t>
            </a:r>
            <a:r>
              <a:rPr lang="ru-RU" sz="2000" dirty="0"/>
              <a:t>;</a:t>
            </a:r>
          </a:p>
          <a:p>
            <a:r>
              <a:rPr lang="ru-RU" sz="2000" dirty="0"/>
              <a:t>• врожденные аномалии развития желчевыводящих путей;</a:t>
            </a:r>
          </a:p>
          <a:p>
            <a:r>
              <a:rPr lang="ru-RU" sz="2000" dirty="0"/>
              <a:t>• патология двенадцатиперстной кишки, </a:t>
            </a:r>
            <a:r>
              <a:rPr lang="ru-RU" sz="2000" dirty="0" err="1"/>
              <a:t>дуоденостаз</a:t>
            </a:r>
            <a:r>
              <a:rPr lang="ru-RU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Нарушение моторно-эвакуаторной функции желчного пузыря;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Обменные нарушения.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Рацион 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Режим питания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83477" y="203200"/>
            <a:ext cx="9708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 ДЕТСКОМ ВОЗРАСТЕ ВЕДУЩИМИ ФАКТОРАМИ КАМНЕОБРАЗОВАНИЯ ЯВЛЯЮТСЯ: 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4601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Желчные камни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73374" y="1047347"/>
            <a:ext cx="9161560" cy="32744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Выделяют </a:t>
            </a:r>
            <a:r>
              <a:rPr lang="ru-RU" b="1" dirty="0"/>
              <a:t>холестериновые</a:t>
            </a:r>
            <a:r>
              <a:rPr lang="ru-RU" dirty="0"/>
              <a:t> и </a:t>
            </a:r>
            <a:r>
              <a:rPr lang="ru-RU" b="1" dirty="0"/>
              <a:t>пигментные</a:t>
            </a:r>
            <a:r>
              <a:rPr lang="ru-RU" dirty="0"/>
              <a:t> (</a:t>
            </a:r>
            <a:r>
              <a:rPr lang="ru-RU" dirty="0">
                <a:solidFill>
                  <a:schemeClr val="tx1"/>
                </a:solidFill>
              </a:rPr>
              <a:t>черные </a:t>
            </a:r>
            <a:r>
              <a:rPr lang="ru-RU" dirty="0"/>
              <a:t>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коричневые</a:t>
            </a:r>
            <a:r>
              <a:rPr lang="ru-RU" dirty="0"/>
              <a:t>) желчные камни, хотя большинство конкрементов – смешанные.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Холестериновые камни наиболее часто встречается в развивающихся странах.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Желчные камни содержат различное количество солей кальция, включая </a:t>
            </a:r>
            <a:r>
              <a:rPr lang="ru-RU" dirty="0" err="1"/>
              <a:t>билирубинаты</a:t>
            </a:r>
            <a:r>
              <a:rPr lang="ru-RU" dirty="0"/>
              <a:t>, карбонаты, фосфаты и пальмитаты кальция, непроницаемые для рентгеновских лучей. </a:t>
            </a:r>
          </a:p>
          <a:p>
            <a:endParaRPr lang="ru-RU" dirty="0"/>
          </a:p>
        </p:txBody>
      </p:sp>
      <p:pic>
        <p:nvPicPr>
          <p:cNvPr id="5" name="Picture 5" descr="Холестериновые камни желчного пузыр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22" y="4047040"/>
            <a:ext cx="3855021" cy="2585273"/>
          </a:xfrm>
          <a:prstGeom prst="rect">
            <a:avLst/>
          </a:prstGeom>
          <a:solidFill>
            <a:schemeClr val="tx2"/>
          </a:solidFill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451847" y="3688738"/>
            <a:ext cx="4053540" cy="316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00FF"/>
                </a:solidFill>
              </a:rPr>
              <a:t>Холестериновые камни желчного пузыря </a:t>
            </a:r>
            <a:r>
              <a:rPr lang="ru-RU" altLang="ru-RU" sz="1400" dirty="0">
                <a:solidFill>
                  <a:srgbClr val="0000FF"/>
                </a:solidFill>
              </a:rPr>
              <a:t> </a:t>
            </a:r>
            <a:endParaRPr lang="ru-RU" sz="1400" dirty="0"/>
          </a:p>
        </p:txBody>
      </p:sp>
      <p:pic>
        <p:nvPicPr>
          <p:cNvPr id="8" name="Picture 6" descr="Черный пигментный камень желчного пузыр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7" y="4115676"/>
            <a:ext cx="3342346" cy="262380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6651" y="3762153"/>
            <a:ext cx="3995842" cy="28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FF"/>
                </a:solidFill>
              </a:rPr>
              <a:t>Черный пигментный камень желчного пузыря </a:t>
            </a:r>
            <a:r>
              <a:rPr lang="ru-RU" altLang="ru-RU" sz="1200" dirty="0">
                <a:solidFill>
                  <a:srgbClr val="0000FF"/>
                </a:solidFill>
              </a:rPr>
              <a:t> </a:t>
            </a:r>
            <a:endParaRPr lang="ru-RU" sz="1200" dirty="0"/>
          </a:p>
        </p:txBody>
      </p:sp>
      <p:pic>
        <p:nvPicPr>
          <p:cNvPr id="12" name="Picture 5" descr="Коричневый пигментный камень желчного пузыр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23" y="4370769"/>
            <a:ext cx="3376168" cy="2261544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09180" y="3828380"/>
            <a:ext cx="4613085" cy="474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FF"/>
                </a:solidFill>
              </a:rPr>
              <a:t>Коричневый пигментный камень </a:t>
            </a:r>
          </a:p>
          <a:p>
            <a:r>
              <a:rPr lang="ru-RU" altLang="ru-RU" sz="1200" b="1" dirty="0">
                <a:solidFill>
                  <a:srgbClr val="0000FF"/>
                </a:solidFill>
              </a:rPr>
              <a:t>желчного пузыря 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7131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557" y="1047656"/>
            <a:ext cx="8590208" cy="978795"/>
          </a:xfrm>
        </p:spPr>
        <p:txBody>
          <a:bodyPr>
            <a:normAutofit fontScale="92500"/>
          </a:bodyPr>
          <a:lstStyle/>
          <a:p>
            <a:r>
              <a:rPr lang="ru-RU" dirty="0"/>
              <a:t>У детей общепризнанной классификации нет. Может быть использована классификация, принятая съездом научного общества гастроэнтерологов России в 2002 г., в которой выделены 4 стадии </a:t>
            </a:r>
            <a:r>
              <a:rPr lang="ru-RU" dirty="0" smtClean="0"/>
              <a:t>заболевания.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251007" y="1966524"/>
            <a:ext cx="10425837" cy="4741396"/>
          </a:xfrm>
        </p:spPr>
        <p:txBody>
          <a:bodyPr>
            <a:noAutofit/>
          </a:bodyPr>
          <a:lstStyle/>
          <a:p>
            <a:r>
              <a:rPr lang="ru-RU" sz="1800" b="1" dirty="0"/>
              <a:t>I стадия </a:t>
            </a:r>
            <a:r>
              <a:rPr lang="ru-RU" sz="1800" dirty="0"/>
              <a:t>– начальная, или </a:t>
            </a:r>
            <a:r>
              <a:rPr lang="ru-RU" sz="1800" dirty="0" err="1"/>
              <a:t>предкаменная</a:t>
            </a:r>
            <a:r>
              <a:rPr lang="ru-RU" sz="1800" dirty="0"/>
              <a:t>:</a:t>
            </a:r>
          </a:p>
          <a:p>
            <a:pPr lvl="1"/>
            <a:r>
              <a:rPr lang="ru-RU" sz="1600" dirty="0"/>
              <a:t>А) густая неоднородная желчь;</a:t>
            </a:r>
          </a:p>
          <a:p>
            <a:pPr lvl="1"/>
            <a:r>
              <a:rPr lang="ru-RU" sz="1600" dirty="0"/>
              <a:t>Б) формирование </a:t>
            </a:r>
            <a:r>
              <a:rPr lang="ru-RU" sz="1600" dirty="0" err="1"/>
              <a:t>билиарного</a:t>
            </a:r>
            <a:r>
              <a:rPr lang="ru-RU" sz="1600" dirty="0"/>
              <a:t> </a:t>
            </a:r>
            <a:r>
              <a:rPr lang="ru-RU" sz="1600" dirty="0" err="1"/>
              <a:t>сладжа</a:t>
            </a:r>
            <a:r>
              <a:rPr lang="ru-RU" sz="1600" dirty="0"/>
              <a:t> (микролиты, </a:t>
            </a:r>
            <a:r>
              <a:rPr lang="ru-RU" sz="1600" dirty="0" err="1"/>
              <a:t>замазкообразная</a:t>
            </a:r>
            <a:r>
              <a:rPr lang="ru-RU" sz="1600" dirty="0"/>
              <a:t> желчь и их сочетание).</a:t>
            </a:r>
          </a:p>
          <a:p>
            <a:r>
              <a:rPr lang="ru-RU" sz="1600" b="1" dirty="0"/>
              <a:t>II стадия </a:t>
            </a:r>
            <a:r>
              <a:rPr lang="ru-RU" sz="1600" dirty="0"/>
              <a:t>– формирование желчных камней:</a:t>
            </a:r>
          </a:p>
          <a:p>
            <a:pPr lvl="1"/>
            <a:r>
              <a:rPr lang="ru-RU" sz="2000" dirty="0"/>
              <a:t>А) по локализации (в желчном пузыре, общем желчном протоке, печеночных протоках);</a:t>
            </a:r>
          </a:p>
          <a:p>
            <a:pPr lvl="1"/>
            <a:r>
              <a:rPr lang="ru-RU" sz="2000" dirty="0"/>
              <a:t>Б) по количеству конкрементов (одиночные, множествен.);</a:t>
            </a:r>
          </a:p>
          <a:p>
            <a:pPr lvl="1"/>
            <a:r>
              <a:rPr lang="ru-RU" sz="2000" dirty="0"/>
              <a:t>В) по составу (холестериновые, пигментные, смешанные);</a:t>
            </a:r>
          </a:p>
          <a:p>
            <a:pPr lvl="1"/>
            <a:r>
              <a:rPr lang="ru-RU" sz="2000" dirty="0"/>
              <a:t>Г) по клиническому течению:</a:t>
            </a:r>
          </a:p>
          <a:p>
            <a:pPr lvl="2"/>
            <a:r>
              <a:rPr lang="ru-RU" sz="1600" dirty="0"/>
              <a:t>а) латентное,</a:t>
            </a:r>
          </a:p>
          <a:p>
            <a:pPr lvl="2"/>
            <a:r>
              <a:rPr lang="ru-RU" sz="1600" dirty="0"/>
              <a:t>б) с наличием клинических симптомов:</a:t>
            </a:r>
          </a:p>
          <a:p>
            <a:pPr lvl="3"/>
            <a:r>
              <a:rPr lang="ru-RU" sz="1400" dirty="0"/>
              <a:t>• болевая форма с типичными желчными коликами,</a:t>
            </a:r>
          </a:p>
          <a:p>
            <a:pPr lvl="3"/>
            <a:r>
              <a:rPr lang="ru-RU" sz="1400" dirty="0"/>
              <a:t>• диспепсическая форма,</a:t>
            </a:r>
          </a:p>
          <a:p>
            <a:pPr lvl="3"/>
            <a:r>
              <a:rPr lang="ru-RU" sz="1400" dirty="0"/>
              <a:t>• под маской других заболеваний.</a:t>
            </a:r>
          </a:p>
          <a:p>
            <a:r>
              <a:rPr lang="ru-RU" sz="1600" b="1" dirty="0"/>
              <a:t>III стадия </a:t>
            </a:r>
            <a:r>
              <a:rPr lang="ru-RU" sz="1600" dirty="0"/>
              <a:t>– хронический рецидивирующий калькулезный холецистит.</a:t>
            </a:r>
          </a:p>
          <a:p>
            <a:r>
              <a:rPr lang="en-US" sz="1600" b="1" dirty="0"/>
              <a:t>IV </a:t>
            </a:r>
            <a:r>
              <a:rPr lang="ru-RU" sz="1600" b="1" dirty="0"/>
              <a:t>стадия </a:t>
            </a:r>
            <a:r>
              <a:rPr lang="ru-RU" sz="1600" dirty="0"/>
              <a:t>– осложнения.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4561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7998" y="1893194"/>
            <a:ext cx="3118402" cy="2382592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по </a:t>
            </a:r>
            <a:r>
              <a:rPr lang="ru-RU" dirty="0" smtClean="0"/>
              <a:t>локализации</a:t>
            </a:r>
            <a:r>
              <a:rPr lang="en-US" dirty="0" smtClean="0"/>
              <a:t>: </a:t>
            </a:r>
            <a:r>
              <a:rPr lang="ru-RU" dirty="0" smtClean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желчном пузыре,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общем </a:t>
            </a:r>
            <a:r>
              <a:rPr lang="ru-RU" dirty="0"/>
              <a:t>желчном протоке,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печеночных протоках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48"/>
          <a:stretch/>
        </p:blipFill>
        <p:spPr>
          <a:xfrm>
            <a:off x="6095988" y="463639"/>
            <a:ext cx="5018480" cy="6227552"/>
          </a:xfrm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419"/>
          <a:stretch/>
        </p:blipFill>
        <p:spPr>
          <a:xfrm>
            <a:off x="2095053" y="376309"/>
            <a:ext cx="5018480" cy="230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43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02495" y="1069514"/>
            <a:ext cx="8750763" cy="460648"/>
          </a:xfrm>
        </p:spPr>
        <p:txBody>
          <a:bodyPr>
            <a:noAutofit/>
          </a:bodyPr>
          <a:lstStyle/>
          <a:p>
            <a:r>
              <a:rPr lang="ru-RU" sz="1800" dirty="0"/>
              <a:t>У детей можно выделить несколько вариантов клинической картины ЖКБ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0"/>
          </p:nvPr>
        </p:nvSpPr>
        <p:spPr>
          <a:xfrm>
            <a:off x="2159563" y="1947856"/>
            <a:ext cx="9436629" cy="414786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латентное течение (бессимптомное </a:t>
            </a:r>
            <a:r>
              <a:rPr lang="ru-RU" sz="2800" dirty="0" err="1"/>
              <a:t>камненосительство</a:t>
            </a:r>
            <a:r>
              <a:rPr lang="ru-RU" sz="2800" dirty="0"/>
              <a:t>);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болевая форма с типичными желчными коликами;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ru-RU" sz="2800" dirty="0"/>
              <a:t>диспепсическая форма;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под </a:t>
            </a:r>
            <a:r>
              <a:rPr lang="ru-RU" sz="2800" dirty="0"/>
              <a:t>маской других заболеваний.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4411" y="4895392"/>
            <a:ext cx="874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Клинические</a:t>
            </a:r>
            <a:r>
              <a:rPr lang="en-US" sz="2400" dirty="0" smtClean="0"/>
              <a:t> </a:t>
            </a:r>
            <a:r>
              <a:rPr lang="ru-RU" sz="2400" dirty="0" smtClean="0"/>
              <a:t>проявления </a:t>
            </a:r>
            <a:r>
              <a:rPr lang="ru-RU" sz="2400" dirty="0"/>
              <a:t>возникают при развитии </a:t>
            </a:r>
            <a:r>
              <a:rPr lang="ru-RU" sz="2400" dirty="0" smtClean="0">
                <a:solidFill>
                  <a:srgbClr val="FF0000"/>
                </a:solidFill>
              </a:rPr>
              <a:t>воспаления</a:t>
            </a:r>
            <a:r>
              <a:rPr lang="ru-RU" sz="2400" dirty="0" smtClean="0"/>
              <a:t> </a:t>
            </a:r>
            <a:r>
              <a:rPr lang="ru-RU" sz="2400" dirty="0"/>
              <a:t>или </a:t>
            </a:r>
            <a:r>
              <a:rPr lang="ru-RU" sz="2400" dirty="0">
                <a:solidFill>
                  <a:srgbClr val="FF0000"/>
                </a:solidFill>
              </a:rPr>
              <a:t>обструкции</a:t>
            </a:r>
            <a:r>
              <a:rPr lang="ru-RU" sz="2400" dirty="0"/>
              <a:t> жёлчных путей </a:t>
            </a:r>
            <a:r>
              <a:rPr lang="ru-RU" sz="2400" dirty="0" smtClean="0"/>
              <a:t>вследствие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миграции камней </a:t>
            </a:r>
            <a:r>
              <a:rPr lang="ru-RU" sz="2400" dirty="0"/>
              <a:t>в область шейки </a:t>
            </a:r>
            <a:r>
              <a:rPr lang="ru-RU" sz="2400" dirty="0" smtClean="0"/>
              <a:t>ЖП,</a:t>
            </a:r>
            <a:r>
              <a:rPr lang="en-US" sz="2400" dirty="0" smtClean="0"/>
              <a:t> </a:t>
            </a:r>
            <a:r>
              <a:rPr lang="ru-RU" sz="2400" dirty="0" smtClean="0"/>
              <a:t>пузырный </a:t>
            </a:r>
            <a:r>
              <a:rPr lang="ru-RU" sz="2400" dirty="0"/>
              <a:t>или общий жёлчный проток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23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087" y="425003"/>
            <a:ext cx="9073649" cy="1481070"/>
          </a:xfrm>
        </p:spPr>
        <p:txBody>
          <a:bodyPr>
            <a:normAutofit/>
          </a:bodyPr>
          <a:lstStyle/>
          <a:p>
            <a:r>
              <a:rPr lang="ru-RU" dirty="0"/>
              <a:t>Современные данные свидетельствуют о том, что более </a:t>
            </a:r>
            <a:r>
              <a:rPr lang="ru-RU" dirty="0" smtClean="0"/>
              <a:t>половины </a:t>
            </a:r>
            <a:r>
              <a:rPr lang="ru-RU" dirty="0"/>
              <a:t>случаев ЖКБ у детей (до 65%) приходится на I и </a:t>
            </a:r>
            <a:r>
              <a:rPr lang="ru-RU" dirty="0" smtClean="0"/>
              <a:t>II</a:t>
            </a:r>
            <a:r>
              <a:rPr lang="en-US" dirty="0"/>
              <a:t> </a:t>
            </a:r>
            <a:r>
              <a:rPr lang="ru-RU" dirty="0" smtClean="0"/>
              <a:t>стадии </a:t>
            </a:r>
            <a:r>
              <a:rPr lang="ru-RU" dirty="0"/>
              <a:t>заболевания, т.е. камни при этом являются “</a:t>
            </a:r>
            <a:r>
              <a:rPr lang="ru-RU" dirty="0" smtClean="0"/>
              <a:t>молчащими</a:t>
            </a:r>
            <a:r>
              <a:rPr lang="ru-RU" dirty="0"/>
              <a:t>” и диагностируются случайно при УЗИ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072697" y="2269828"/>
            <a:ext cx="8750763" cy="414786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Основные клинические проявления ЖКБ —</a:t>
            </a:r>
          </a:p>
          <a:p>
            <a:r>
              <a:rPr lang="ru-RU" sz="2800" dirty="0"/>
              <a:t>приступы </a:t>
            </a:r>
            <a:r>
              <a:rPr lang="ru-RU" sz="2800" dirty="0">
                <a:solidFill>
                  <a:srgbClr val="FF0000"/>
                </a:solidFill>
              </a:rPr>
              <a:t>жёлчной колики </a:t>
            </a:r>
            <a:r>
              <a:rPr lang="ru-RU" sz="2800" dirty="0"/>
              <a:t>и </a:t>
            </a:r>
            <a:r>
              <a:rPr lang="ru-RU" sz="2800" dirty="0" smtClean="0"/>
              <a:t>острого </a:t>
            </a:r>
            <a:r>
              <a:rPr lang="ru-RU" sz="2800" dirty="0">
                <a:solidFill>
                  <a:srgbClr val="FF0000"/>
                </a:solidFill>
              </a:rPr>
              <a:t>холецистита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Могут наблюдаться: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Горечь во рту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Желтуха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Желчнокаменная диспепсия ( непереносимость  жирной пищи, метеоризм и диспепсия). </a:t>
            </a:r>
          </a:p>
        </p:txBody>
      </p:sp>
    </p:spTree>
    <p:extLst>
      <p:ext uri="{BB962C8B-B14F-4D97-AF65-F5344CB8AC3E}">
        <p14:creationId xmlns="" xmlns:p14="http://schemas.microsoft.com/office/powerpoint/2010/main" val="20032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3508</TotalTime>
  <Words>1270</Words>
  <Application>Microsoft Office PowerPoint</Application>
  <PresentationFormat>Произвольный</PresentationFormat>
  <Paragraphs>171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Желчнокаменная болезнь (ЖКБ) </vt:lpstr>
      <vt:lpstr>Эпидемиология</vt:lpstr>
      <vt:lpstr>Слайд 4</vt:lpstr>
      <vt:lpstr>Желчные камни </vt:lpstr>
      <vt:lpstr>Классификация</vt:lpstr>
      <vt:lpstr>Слайд 7</vt:lpstr>
      <vt:lpstr>Клиника </vt:lpstr>
      <vt:lpstr>Слайд 9</vt:lpstr>
      <vt:lpstr>Желчная колика </vt:lpstr>
      <vt:lpstr>Локализация болей </vt:lpstr>
      <vt:lpstr>Диагностика и методы исследования </vt:lpstr>
      <vt:lpstr>Узи – метод выбора для ЖК  </vt:lpstr>
      <vt:lpstr>Рентгенография </vt:lpstr>
      <vt:lpstr>Компьютерная томография </vt:lpstr>
      <vt:lpstr>ЭРХПГ</vt:lpstr>
      <vt:lpstr>Лечение </vt:lpstr>
      <vt:lpstr>МЕДИКАМЕНТОЗНАЯ ЛИТОТРИПСИЯ </vt:lpstr>
      <vt:lpstr>Слайд 19</vt:lpstr>
      <vt:lpstr>ОПЕРАТИВНЫЕ МЕТОДЫ ЛЕЧЕНИЯ ЖКБ</vt:lpstr>
      <vt:lpstr>Слайд 21</vt:lpstr>
      <vt:lpstr>Слайд 22</vt:lpstr>
      <vt:lpstr>Слайд 23</vt:lpstr>
      <vt:lpstr>итоги: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Aqil_Z</dc:creator>
  <cp:lastModifiedBy>Статистик</cp:lastModifiedBy>
  <cp:revision>67</cp:revision>
  <cp:lastPrinted>2018-08-12T09:44:33Z</cp:lastPrinted>
  <dcterms:created xsi:type="dcterms:W3CDTF">2017-12-10T11:36:44Z</dcterms:created>
  <dcterms:modified xsi:type="dcterms:W3CDTF">2018-08-15T08:26:33Z</dcterms:modified>
</cp:coreProperties>
</file>