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74" r:id="rId6"/>
    <p:sldId id="262" r:id="rId7"/>
    <p:sldId id="263" r:id="rId8"/>
    <p:sldId id="264" r:id="rId9"/>
    <p:sldId id="284" r:id="rId10"/>
    <p:sldId id="285" r:id="rId11"/>
    <p:sldId id="265" r:id="rId12"/>
    <p:sldId id="266" r:id="rId13"/>
    <p:sldId id="267" r:id="rId14"/>
    <p:sldId id="268" r:id="rId15"/>
    <p:sldId id="269" r:id="rId16"/>
    <p:sldId id="280" r:id="rId17"/>
    <p:sldId id="278" r:id="rId18"/>
    <p:sldId id="281" r:id="rId19"/>
    <p:sldId id="276" r:id="rId20"/>
    <p:sldId id="277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409A"/>
    <a:srgbClr val="32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F1E30-79C4-41C6-A74C-AB74D1C240B3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93B60-6095-4767-8E58-AE0A9DF15A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816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30D1-31DD-4652-A8C4-CEA29D8F5078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2EAD-CA9E-4AA6-9953-017F916B5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01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30D1-31DD-4652-A8C4-CEA29D8F5078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2EAD-CA9E-4AA6-9953-017F916B5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24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30D1-31DD-4652-A8C4-CEA29D8F5078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2EAD-CA9E-4AA6-9953-017F916B5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780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30D1-31DD-4652-A8C4-CEA29D8F5078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2EAD-CA9E-4AA6-9953-017F916B5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997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30D1-31DD-4652-A8C4-CEA29D8F5078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2EAD-CA9E-4AA6-9953-017F916B5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777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30D1-31DD-4652-A8C4-CEA29D8F5078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2EAD-CA9E-4AA6-9953-017F916B5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600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30D1-31DD-4652-A8C4-CEA29D8F5078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2EAD-CA9E-4AA6-9953-017F916B5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98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30D1-31DD-4652-A8C4-CEA29D8F5078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2EAD-CA9E-4AA6-9953-017F916B5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81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30D1-31DD-4652-A8C4-CEA29D8F5078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2EAD-CA9E-4AA6-9953-017F916B5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86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30D1-31DD-4652-A8C4-CEA29D8F5078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2EAD-CA9E-4AA6-9953-017F916B5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681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30D1-31DD-4652-A8C4-CEA29D8F5078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2EAD-CA9E-4AA6-9953-017F916B5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939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930D1-31DD-4652-A8C4-CEA29D8F5078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82EAD-CA9E-4AA6-9953-017F916B5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73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2" y="1052736"/>
            <a:ext cx="9167940" cy="1098698"/>
          </a:xfrm>
        </p:spPr>
        <p:txBody>
          <a:bodyPr>
            <a:normAutofit fontScale="90000"/>
          </a:bodyPr>
          <a:lstStyle/>
          <a:p>
            <a:r>
              <a:rPr lang="ru-RU" sz="6700" dirty="0" smtClean="0">
                <a:solidFill>
                  <a:srgbClr val="22409A"/>
                </a:solidFill>
                <a:latin typeface="HelveticaNeueLTStd-BdCn"/>
                <a:ea typeface="Tahoma" pitchFamily="34" charset="0"/>
                <a:cs typeface="Tahoma" pitchFamily="34" charset="0"/>
              </a:rPr>
              <a:t>Профилактика инсульта</a:t>
            </a:r>
            <a:r>
              <a:rPr lang="ru-RU" sz="6600" dirty="0" smtClean="0">
                <a:solidFill>
                  <a:srgbClr val="22409A"/>
                </a:solidFill>
                <a:latin typeface="HelveticaNeueLTStd-BdCn"/>
                <a:ea typeface="Tahoma" pitchFamily="34" charset="0"/>
                <a:cs typeface="Tahoma" pitchFamily="34" charset="0"/>
              </a:rPr>
              <a:t/>
            </a:r>
            <a:br>
              <a:rPr lang="ru-RU" sz="6600" dirty="0" smtClean="0">
                <a:solidFill>
                  <a:srgbClr val="22409A"/>
                </a:solidFill>
                <a:latin typeface="HelveticaNeueLTStd-BdCn"/>
                <a:ea typeface="Tahoma" pitchFamily="34" charset="0"/>
                <a:cs typeface="Tahoma" pitchFamily="34" charset="0"/>
              </a:rPr>
            </a:br>
            <a:endParaRPr lang="ru-RU" sz="6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4" y="2628725"/>
            <a:ext cx="9196913" cy="42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63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188" y="0"/>
            <a:ext cx="2449996" cy="2101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2" y="0"/>
            <a:ext cx="9141267" cy="1143000"/>
          </a:xfrm>
        </p:spPr>
        <p:txBody>
          <a:bodyPr>
            <a:normAutofit/>
          </a:bodyPr>
          <a:lstStyle/>
          <a:p>
            <a:pPr algn="l"/>
            <a:r>
              <a:rPr lang="ru-RU" sz="3000" b="1" dirty="0" smtClean="0">
                <a:solidFill>
                  <a:srgbClr val="22409A"/>
                </a:solidFill>
                <a:latin typeface="HelveticaNeueLTStd-BdCn"/>
              </a:rPr>
              <a:t> </a:t>
            </a:r>
            <a:r>
              <a:rPr lang="ru-RU" sz="3000" b="1" dirty="0" err="1" smtClean="0">
                <a:solidFill>
                  <a:srgbClr val="22409A"/>
                </a:solidFill>
                <a:latin typeface="HelveticaNeueLTStd-BdCn"/>
              </a:rPr>
              <a:t>Стенозирующий</a:t>
            </a:r>
            <a:r>
              <a:rPr lang="ru-RU" sz="3000" b="1" dirty="0" smtClean="0">
                <a:solidFill>
                  <a:srgbClr val="22409A"/>
                </a:solidFill>
                <a:latin typeface="HelveticaNeueLTStd-BdCn"/>
              </a:rPr>
              <a:t> атеросклероз МАГ</a:t>
            </a:r>
            <a:endParaRPr lang="ru-RU" sz="3000" b="1" dirty="0">
              <a:solidFill>
                <a:srgbClr val="22409A"/>
              </a:solidFill>
              <a:latin typeface="HelveticaNeueLTStd-BdCn"/>
            </a:endParaRPr>
          </a:p>
        </p:txBody>
      </p:sp>
      <p:sp>
        <p:nvSpPr>
          <p:cNvPr id="5" name="Объект 5"/>
          <p:cNvSpPr>
            <a:spLocks noGrp="1"/>
          </p:cNvSpPr>
          <p:nvPr>
            <p:ph sz="half" idx="1"/>
          </p:nvPr>
        </p:nvSpPr>
        <p:spPr>
          <a:xfrm>
            <a:off x="251520" y="2780928"/>
            <a:ext cx="8712968" cy="331236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32A200"/>
                </a:solidFill>
                <a:latin typeface="HelveticaNeueLTStd-BdCn"/>
              </a:rPr>
              <a:t>Рекомендовано рассмотреть оперативное лечение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32A200"/>
                </a:solidFill>
                <a:latin typeface="HelveticaNeueLTStd-BdCn"/>
              </a:rPr>
              <a:t>при сужении </a:t>
            </a:r>
            <a:r>
              <a:rPr lang="en-US" sz="4000" b="1" dirty="0" smtClean="0">
                <a:solidFill>
                  <a:srgbClr val="32A200"/>
                </a:solidFill>
                <a:latin typeface="HelveticaNeueLTStd-BdCn"/>
              </a:rPr>
              <a:t>&gt;</a:t>
            </a:r>
            <a:r>
              <a:rPr lang="ru-RU" sz="4000" b="1" dirty="0" smtClean="0">
                <a:solidFill>
                  <a:srgbClr val="32A200"/>
                </a:solidFill>
                <a:latin typeface="HelveticaNeueLTStd-BdCn"/>
              </a:rPr>
              <a:t>7</a:t>
            </a:r>
            <a:r>
              <a:rPr lang="ru-RU" sz="4000" b="1" dirty="0">
                <a:solidFill>
                  <a:srgbClr val="32A200"/>
                </a:solidFill>
                <a:latin typeface="HelveticaNeueLTStd-BdCn"/>
              </a:rPr>
              <a:t>0</a:t>
            </a:r>
            <a:r>
              <a:rPr lang="ru-RU" sz="4000" b="1" dirty="0" smtClean="0">
                <a:solidFill>
                  <a:srgbClr val="32A200"/>
                </a:solidFill>
                <a:latin typeface="HelveticaNeueLTStd-BdCn"/>
              </a:rPr>
              <a:t>%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3600" dirty="0" smtClean="0">
              <a:latin typeface="HelveticaNeueLTStd-BdCn"/>
            </a:endParaRPr>
          </a:p>
        </p:txBody>
      </p:sp>
    </p:spTree>
    <p:extLst>
      <p:ext uri="{BB962C8B-B14F-4D97-AF65-F5344CB8AC3E}">
        <p14:creationId xmlns:p14="http://schemas.microsoft.com/office/powerpoint/2010/main" val="409592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188" y="0"/>
            <a:ext cx="2449996" cy="2101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2" y="0"/>
            <a:ext cx="9141267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22409A"/>
                </a:solidFill>
                <a:latin typeface="HelveticaNeueLTStd-BdCn"/>
              </a:rPr>
              <a:t>                  </a:t>
            </a:r>
            <a:r>
              <a:rPr lang="ru-RU" sz="3200" b="1" dirty="0">
                <a:solidFill>
                  <a:srgbClr val="22409A"/>
                </a:solidFill>
                <a:latin typeface="HelveticaNeueLTStd-BdCn"/>
              </a:rPr>
              <a:t> </a:t>
            </a:r>
            <a:r>
              <a:rPr lang="ru-RU" sz="3200" b="1" dirty="0" smtClean="0">
                <a:solidFill>
                  <a:srgbClr val="22409A"/>
                </a:solidFill>
                <a:latin typeface="HelveticaNeueLTStd-BdCn"/>
              </a:rPr>
              <a:t>  ВЕС ТЕЛА</a:t>
            </a:r>
            <a:endParaRPr lang="ru-RU" sz="3200" b="1" dirty="0">
              <a:solidFill>
                <a:srgbClr val="22409A"/>
              </a:solidFill>
              <a:latin typeface="HelveticaNeueLTStd-BdC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348880"/>
            <a:ext cx="8784976" cy="1039619"/>
          </a:xfrm>
          <a:solidFill>
            <a:srgbClr val="22409A"/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HelveticaNeueLTStd-BdCn"/>
              </a:rPr>
              <a:t>1 из 5 случаев инсульта связан с ожирением </a:t>
            </a:r>
          </a:p>
        </p:txBody>
      </p:sp>
      <p:sp>
        <p:nvSpPr>
          <p:cNvPr id="5" name="Объект 5"/>
          <p:cNvSpPr>
            <a:spLocks noGrp="1"/>
          </p:cNvSpPr>
          <p:nvPr>
            <p:ph sz="half" idx="1"/>
          </p:nvPr>
        </p:nvSpPr>
        <p:spPr>
          <a:xfrm>
            <a:off x="251520" y="4149080"/>
            <a:ext cx="8712968" cy="2204864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32A200"/>
                </a:solidFill>
                <a:latin typeface="HelveticaNeueLTStd-BdCn"/>
              </a:rPr>
              <a:t>Поддержание нормальной массы тела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dirty="0" smtClean="0">
                <a:latin typeface="HelveticaNeueLTStd-BdCn"/>
              </a:rPr>
              <a:t>сокращает риск инсульта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3600" dirty="0" smtClean="0">
              <a:latin typeface="HelveticaNeueLTStd-BdCn"/>
            </a:endParaRPr>
          </a:p>
        </p:txBody>
      </p:sp>
    </p:spTree>
    <p:extLst>
      <p:ext uri="{BB962C8B-B14F-4D97-AF65-F5344CB8AC3E}">
        <p14:creationId xmlns:p14="http://schemas.microsoft.com/office/powerpoint/2010/main" val="204166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188" y="0"/>
            <a:ext cx="2449996" cy="2101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2" y="0"/>
            <a:ext cx="9141267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22409A"/>
                </a:solidFill>
                <a:latin typeface="HelveticaNeueLTStd-BdCn"/>
              </a:rPr>
              <a:t>                  </a:t>
            </a:r>
            <a:r>
              <a:rPr lang="ru-RU" sz="3200" b="1" dirty="0">
                <a:solidFill>
                  <a:srgbClr val="22409A"/>
                </a:solidFill>
                <a:latin typeface="HelveticaNeueLTStd-BdCn"/>
              </a:rPr>
              <a:t> </a:t>
            </a:r>
            <a:r>
              <a:rPr lang="ru-RU" sz="3200" b="1" dirty="0" smtClean="0">
                <a:solidFill>
                  <a:srgbClr val="22409A"/>
                </a:solidFill>
                <a:latin typeface="HelveticaNeueLTStd-BdCn"/>
              </a:rPr>
              <a:t>  КУРЕНИЕ</a:t>
            </a:r>
            <a:endParaRPr lang="ru-RU" sz="3200" b="1" dirty="0">
              <a:solidFill>
                <a:srgbClr val="22409A"/>
              </a:solidFill>
              <a:latin typeface="HelveticaNeueLTStd-BdC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348880"/>
            <a:ext cx="8784976" cy="1039619"/>
          </a:xfrm>
          <a:solidFill>
            <a:srgbClr val="22409A"/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HelveticaNeueLTStd-BdCn"/>
              </a:rPr>
              <a:t>1 из 10 случаев инсульта связан с курением</a:t>
            </a:r>
            <a:endParaRPr lang="en-US" dirty="0">
              <a:solidFill>
                <a:schemeClr val="bg1"/>
              </a:solidFill>
              <a:latin typeface="HelveticaNeueLTStd-BdCn"/>
            </a:endParaRPr>
          </a:p>
        </p:txBody>
      </p:sp>
      <p:sp>
        <p:nvSpPr>
          <p:cNvPr id="5" name="Объект 5"/>
          <p:cNvSpPr>
            <a:spLocks noGrp="1"/>
          </p:cNvSpPr>
          <p:nvPr>
            <p:ph sz="half" idx="1"/>
          </p:nvPr>
        </p:nvSpPr>
        <p:spPr>
          <a:xfrm>
            <a:off x="251520" y="4149080"/>
            <a:ext cx="8712968" cy="259228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900" b="1" dirty="0" smtClean="0">
                <a:solidFill>
                  <a:srgbClr val="32A200"/>
                </a:solidFill>
                <a:latin typeface="HelveticaNeueLTStd-BdCn"/>
              </a:rPr>
              <a:t>Прекращение курения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dirty="0" smtClean="0">
                <a:latin typeface="HelveticaNeueLTStd-BdCn"/>
              </a:rPr>
              <a:t>сокращает риск инсульта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3200" dirty="0" smtClean="0">
              <a:latin typeface="HelveticaNeueLTStd-BdCn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latin typeface="HelveticaNeueLTStd-BdCn"/>
              </a:rPr>
              <a:t>Обратитесь к врачу, если Вам трудно бросить курить. </a:t>
            </a:r>
          </a:p>
        </p:txBody>
      </p:sp>
    </p:spTree>
    <p:extLst>
      <p:ext uri="{BB962C8B-B14F-4D97-AF65-F5344CB8AC3E}">
        <p14:creationId xmlns:p14="http://schemas.microsoft.com/office/powerpoint/2010/main" val="416442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188" y="0"/>
            <a:ext cx="2449996" cy="2101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2" y="0"/>
            <a:ext cx="9141267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22409A"/>
                </a:solidFill>
                <a:latin typeface="HelveticaNeueLTStd-BdCn"/>
              </a:rPr>
              <a:t>                  </a:t>
            </a:r>
            <a:r>
              <a:rPr lang="ru-RU" sz="3200" b="1" dirty="0">
                <a:solidFill>
                  <a:srgbClr val="22409A"/>
                </a:solidFill>
                <a:latin typeface="HelveticaNeueLTStd-BdCn"/>
              </a:rPr>
              <a:t> </a:t>
            </a:r>
            <a:r>
              <a:rPr lang="ru-RU" sz="3200" b="1" dirty="0" smtClean="0">
                <a:solidFill>
                  <a:srgbClr val="22409A"/>
                </a:solidFill>
                <a:latin typeface="HelveticaNeueLTStd-BdCn"/>
              </a:rPr>
              <a:t>  АЛКОГОЛЬ</a:t>
            </a:r>
            <a:endParaRPr lang="ru-RU" sz="3200" b="1" dirty="0">
              <a:solidFill>
                <a:srgbClr val="22409A"/>
              </a:solidFill>
              <a:latin typeface="HelveticaNeueLTStd-BdC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348880"/>
            <a:ext cx="8784976" cy="1152128"/>
          </a:xfrm>
          <a:solidFill>
            <a:srgbClr val="22409A"/>
          </a:solidFill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HelveticaNeueLTStd-BdCn"/>
              </a:rPr>
              <a:t>Более 1 миллиона случаев </a:t>
            </a:r>
            <a:r>
              <a:rPr lang="ru-RU" dirty="0" smtClean="0">
                <a:solidFill>
                  <a:schemeClr val="bg1"/>
                </a:solidFill>
                <a:latin typeface="HelveticaNeueLTStd-BdCn"/>
              </a:rPr>
              <a:t>инсультов </a:t>
            </a:r>
            <a:r>
              <a:rPr lang="ru-RU" dirty="0" smtClean="0">
                <a:solidFill>
                  <a:schemeClr val="bg1"/>
                </a:solidFill>
                <a:latin typeface="HelveticaNeueLTStd-BdCn"/>
              </a:rPr>
              <a:t>ежегодно связаны с избыточным приемом алкоголя </a:t>
            </a:r>
            <a:endParaRPr lang="en-US" dirty="0">
              <a:solidFill>
                <a:schemeClr val="bg1"/>
              </a:solidFill>
              <a:latin typeface="HelveticaNeueLTStd-BdCn"/>
            </a:endParaRPr>
          </a:p>
        </p:txBody>
      </p:sp>
      <p:sp>
        <p:nvSpPr>
          <p:cNvPr id="5" name="Объект 5"/>
          <p:cNvSpPr>
            <a:spLocks noGrp="1"/>
          </p:cNvSpPr>
          <p:nvPr>
            <p:ph sz="half" idx="1"/>
          </p:nvPr>
        </p:nvSpPr>
        <p:spPr>
          <a:xfrm>
            <a:off x="251520" y="4149080"/>
            <a:ext cx="8712968" cy="259228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32A200"/>
                </a:solidFill>
                <a:latin typeface="HelveticaNeueLTStd-BdCn"/>
              </a:rPr>
              <a:t>Снижение потребления алкоголя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dirty="0" smtClean="0">
                <a:latin typeface="HelveticaNeueLTStd-BdCn"/>
              </a:rPr>
              <a:t>сокращает риск инсульта</a:t>
            </a:r>
            <a:r>
              <a:rPr lang="ru-RU" dirty="0" smtClean="0">
                <a:latin typeface="HelveticaNeueLTStd-BdC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626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188" y="0"/>
            <a:ext cx="2449996" cy="2101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2" y="0"/>
            <a:ext cx="9141267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22409A"/>
                </a:solidFill>
                <a:latin typeface="HelveticaNeueLTStd-BdCn"/>
              </a:rPr>
              <a:t>  ФИБРИЛЛЯЦИЯ   ПРЕДСЕРДИЙ</a:t>
            </a:r>
            <a:endParaRPr lang="ru-RU" sz="3200" b="1" dirty="0">
              <a:solidFill>
                <a:srgbClr val="22409A"/>
              </a:solidFill>
              <a:latin typeface="HelveticaNeueLTStd-BdC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348880"/>
            <a:ext cx="8784976" cy="1152128"/>
          </a:xfrm>
          <a:solidFill>
            <a:srgbClr val="22409A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HelveticaNeueLTStd-BdCn"/>
              </a:rPr>
              <a:t>9 % случаев инсультов связаны с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HelveticaNeueLTStd-BdCn"/>
              </a:rPr>
              <a:t>нарушением ритма сердца</a:t>
            </a:r>
            <a:endParaRPr lang="en-US" dirty="0">
              <a:solidFill>
                <a:schemeClr val="bg1"/>
              </a:solidFill>
              <a:latin typeface="HelveticaNeueLTStd-BdCn"/>
            </a:endParaRPr>
          </a:p>
        </p:txBody>
      </p:sp>
      <p:sp>
        <p:nvSpPr>
          <p:cNvPr id="5" name="Объект 5"/>
          <p:cNvSpPr>
            <a:spLocks noGrp="1"/>
          </p:cNvSpPr>
          <p:nvPr>
            <p:ph sz="half" idx="1"/>
          </p:nvPr>
        </p:nvSpPr>
        <p:spPr>
          <a:xfrm>
            <a:off x="251520" y="3933056"/>
            <a:ext cx="8712968" cy="259228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32A200"/>
                </a:solidFill>
                <a:latin typeface="HelveticaNeueLTStd-BdCn"/>
              </a:rPr>
              <a:t>Выявление и лечение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32A200"/>
                </a:solidFill>
                <a:latin typeface="HelveticaNeueLTStd-BdCn"/>
              </a:rPr>
              <a:t>фибрилляции предсердий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dirty="0" smtClean="0">
                <a:latin typeface="HelveticaNeueLTStd-BdCn"/>
              </a:rPr>
              <a:t>сокращает риск инсульта</a:t>
            </a:r>
            <a:r>
              <a:rPr lang="ru-RU" dirty="0" smtClean="0">
                <a:latin typeface="HelveticaNeueLTStd-BdC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807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188" y="0"/>
            <a:ext cx="2449996" cy="2101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2" y="0"/>
            <a:ext cx="9141267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22409A"/>
                </a:solidFill>
                <a:latin typeface="HelveticaNeueLTStd-BdCn"/>
              </a:rPr>
              <a:t>            САХАРНЫЙ   ДИАБЕТ</a:t>
            </a:r>
            <a:endParaRPr lang="ru-RU" sz="3200" b="1" dirty="0">
              <a:solidFill>
                <a:srgbClr val="22409A"/>
              </a:solidFill>
              <a:latin typeface="HelveticaNeueLTStd-BdC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348880"/>
            <a:ext cx="8784976" cy="864096"/>
          </a:xfrm>
          <a:solidFill>
            <a:srgbClr val="22409A"/>
          </a:solidFill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HelveticaNeueLTStd-BdCn"/>
              </a:rPr>
              <a:t>Сахарный диабет повышает риск инсульта</a:t>
            </a:r>
            <a:endParaRPr lang="en-US" dirty="0">
              <a:solidFill>
                <a:schemeClr val="bg1"/>
              </a:solidFill>
              <a:latin typeface="HelveticaNeueLTStd-BdCn"/>
            </a:endParaRPr>
          </a:p>
        </p:txBody>
      </p:sp>
      <p:sp>
        <p:nvSpPr>
          <p:cNvPr id="5" name="Объект 5"/>
          <p:cNvSpPr>
            <a:spLocks noGrp="1"/>
          </p:cNvSpPr>
          <p:nvPr>
            <p:ph sz="half" idx="1"/>
          </p:nvPr>
        </p:nvSpPr>
        <p:spPr>
          <a:xfrm>
            <a:off x="251520" y="3717032"/>
            <a:ext cx="8712968" cy="259228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32A200"/>
                </a:solidFill>
                <a:latin typeface="HelveticaNeueLTStd-BdCn"/>
              </a:rPr>
              <a:t>Выявление и лечение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32A200"/>
                </a:solidFill>
                <a:latin typeface="HelveticaNeueLTStd-BdCn"/>
              </a:rPr>
              <a:t>сахарного диабета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dirty="0" smtClean="0">
                <a:latin typeface="HelveticaNeueLTStd-BdCn"/>
              </a:rPr>
              <a:t>сокращает риск инсульта</a:t>
            </a:r>
            <a:r>
              <a:rPr lang="ru-RU" dirty="0" smtClean="0">
                <a:latin typeface="HelveticaNeueLTStd-BdC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728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188" y="0"/>
            <a:ext cx="2449996" cy="2101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2" y="0"/>
            <a:ext cx="9141267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22409A"/>
                </a:solidFill>
                <a:latin typeface="HelveticaNeueLTStd-BdCn"/>
              </a:rPr>
              <a:t>                  АПНОЭ   СНА</a:t>
            </a:r>
            <a:endParaRPr lang="ru-RU" sz="3200" b="1" dirty="0">
              <a:solidFill>
                <a:srgbClr val="22409A"/>
              </a:solidFill>
              <a:latin typeface="HelveticaNeueLTStd-BdC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348880"/>
            <a:ext cx="8784976" cy="864096"/>
          </a:xfrm>
          <a:solidFill>
            <a:srgbClr val="22409A"/>
          </a:solidFill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HelveticaNeueLTStd-BdCn"/>
              </a:rPr>
              <a:t>Синдром </a:t>
            </a:r>
            <a:r>
              <a:rPr lang="ru-RU" dirty="0" err="1" smtClean="0">
                <a:solidFill>
                  <a:schemeClr val="bg1"/>
                </a:solidFill>
                <a:latin typeface="HelveticaNeueLTStd-BdCn"/>
              </a:rPr>
              <a:t>обструктивного</a:t>
            </a:r>
            <a:r>
              <a:rPr lang="ru-RU" dirty="0" smtClean="0">
                <a:solidFill>
                  <a:schemeClr val="bg1"/>
                </a:solidFill>
                <a:latin typeface="HelveticaNeueLTStd-BdCn"/>
              </a:rPr>
              <a:t> апноэ сна повышает риск инсульта</a:t>
            </a:r>
            <a:endParaRPr lang="en-US" dirty="0">
              <a:solidFill>
                <a:schemeClr val="bg1"/>
              </a:solidFill>
              <a:latin typeface="HelveticaNeueLTStd-BdCn"/>
            </a:endParaRPr>
          </a:p>
        </p:txBody>
      </p:sp>
      <p:sp>
        <p:nvSpPr>
          <p:cNvPr id="5" name="Объект 5"/>
          <p:cNvSpPr>
            <a:spLocks noGrp="1"/>
          </p:cNvSpPr>
          <p:nvPr>
            <p:ph sz="half" idx="1"/>
          </p:nvPr>
        </p:nvSpPr>
        <p:spPr>
          <a:xfrm>
            <a:off x="251520" y="3717032"/>
            <a:ext cx="8712968" cy="259228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32A200"/>
                </a:solidFill>
                <a:latin typeface="HelveticaNeueLTStd-BdCn"/>
              </a:rPr>
              <a:t>Выявление и лечение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32A200"/>
                </a:solidFill>
                <a:latin typeface="HelveticaNeueLTStd-BdCn"/>
              </a:rPr>
              <a:t>апноэ сна</a:t>
            </a:r>
            <a:endParaRPr lang="ru-RU" sz="3200" dirty="0" smtClean="0">
              <a:latin typeface="HelveticaNeueLTStd-BdCn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dirty="0" smtClean="0">
                <a:latin typeface="HelveticaNeueLTStd-BdCn"/>
              </a:rPr>
              <a:t>сокращает риск инсульта</a:t>
            </a:r>
            <a:r>
              <a:rPr lang="ru-RU" dirty="0" smtClean="0">
                <a:latin typeface="HelveticaNeueLTStd-BdC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814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2" y="0"/>
            <a:ext cx="9141267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22409A"/>
                </a:solidFill>
                <a:latin typeface="HelveticaNeueLTStd-BdCn"/>
              </a:rPr>
              <a:t>                        АСПИРИН</a:t>
            </a:r>
            <a:endParaRPr lang="ru-RU" sz="3200" b="1" dirty="0">
              <a:solidFill>
                <a:srgbClr val="22409A"/>
              </a:solidFill>
              <a:latin typeface="HelveticaNeueLTStd-BdC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348880"/>
            <a:ext cx="8784976" cy="864096"/>
          </a:xfrm>
          <a:solidFill>
            <a:srgbClr val="22409A"/>
          </a:solidFill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HelveticaNeueLTStd-BdCn"/>
              </a:rPr>
              <a:t>Обсудите прием </a:t>
            </a:r>
            <a:r>
              <a:rPr lang="ru-RU" dirty="0" err="1" smtClean="0">
                <a:solidFill>
                  <a:schemeClr val="bg1"/>
                </a:solidFill>
                <a:latin typeface="HelveticaNeueLTStd-BdCn"/>
              </a:rPr>
              <a:t>кроворазжижающих</a:t>
            </a:r>
            <a:r>
              <a:rPr lang="ru-RU" dirty="0" smtClean="0">
                <a:solidFill>
                  <a:schemeClr val="bg1"/>
                </a:solidFill>
                <a:latin typeface="HelveticaNeueLTStd-BdCn"/>
              </a:rPr>
              <a:t> препаратов с врачом </a:t>
            </a:r>
            <a:endParaRPr lang="en-US" dirty="0">
              <a:solidFill>
                <a:schemeClr val="bg1"/>
              </a:solidFill>
              <a:latin typeface="HelveticaNeueLTStd-BdCn"/>
            </a:endParaRPr>
          </a:p>
        </p:txBody>
      </p:sp>
      <p:sp>
        <p:nvSpPr>
          <p:cNvPr id="5" name="Объект 5"/>
          <p:cNvSpPr>
            <a:spLocks noGrp="1"/>
          </p:cNvSpPr>
          <p:nvPr>
            <p:ph sz="half" idx="1"/>
          </p:nvPr>
        </p:nvSpPr>
        <p:spPr>
          <a:xfrm>
            <a:off x="251520" y="3933056"/>
            <a:ext cx="8712968" cy="259228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32A200"/>
                </a:solidFill>
                <a:latin typeface="HelveticaNeueLTStd-BdCn"/>
              </a:rPr>
              <a:t>Прием аспирина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dirty="0" smtClean="0">
                <a:latin typeface="HelveticaNeueLTStd-BdCn"/>
              </a:rPr>
              <a:t>сокращает риск ишемического инсульта</a:t>
            </a:r>
            <a:r>
              <a:rPr lang="ru-RU" dirty="0" smtClean="0">
                <a:latin typeface="HelveticaNeueLTStd-BdCn"/>
              </a:rPr>
              <a:t> </a:t>
            </a:r>
          </a:p>
        </p:txBody>
      </p:sp>
      <p:pic>
        <p:nvPicPr>
          <p:cNvPr id="6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352" y="0"/>
            <a:ext cx="2165648" cy="2165648"/>
          </a:xfrm>
        </p:spPr>
      </p:pic>
    </p:spTree>
    <p:extLst>
      <p:ext uri="{BB962C8B-B14F-4D97-AF65-F5344CB8AC3E}">
        <p14:creationId xmlns:p14="http://schemas.microsoft.com/office/powerpoint/2010/main" val="337442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2" y="0"/>
            <a:ext cx="9141267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22409A"/>
                </a:solidFill>
                <a:latin typeface="HelveticaNeueLTStd-BdCn"/>
              </a:rPr>
              <a:t>    </a:t>
            </a:r>
            <a:r>
              <a:rPr lang="ru-RU" sz="3200" b="1" dirty="0" err="1" smtClean="0">
                <a:solidFill>
                  <a:srgbClr val="22409A"/>
                </a:solidFill>
                <a:latin typeface="HelveticaNeueLTStd-BdCn"/>
              </a:rPr>
              <a:t>Антитромботический</a:t>
            </a:r>
            <a:r>
              <a:rPr lang="ru-RU" sz="3200" b="1" dirty="0" smtClean="0">
                <a:solidFill>
                  <a:srgbClr val="22409A"/>
                </a:solidFill>
                <a:latin typeface="HelveticaNeueLTStd-BdCn"/>
              </a:rPr>
              <a:t> кабинет</a:t>
            </a:r>
            <a:endParaRPr lang="ru-RU" sz="3200" b="1" dirty="0">
              <a:solidFill>
                <a:srgbClr val="22409A"/>
              </a:solidFill>
              <a:latin typeface="HelveticaNeueLTStd-BdC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708920"/>
            <a:ext cx="8784976" cy="3384376"/>
          </a:xfrm>
          <a:solidFill>
            <a:srgbClr val="22409A"/>
          </a:solidFill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dirty="0" smtClean="0">
                <a:solidFill>
                  <a:schemeClr val="bg1"/>
                </a:solidFill>
                <a:latin typeface="HelveticaNeueLTStd-BdCn"/>
              </a:rPr>
              <a:t>    Для пациентов, получающих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dirty="0" smtClean="0">
                <a:solidFill>
                  <a:schemeClr val="bg1"/>
                </a:solidFill>
                <a:latin typeface="HelveticaNeueLTStd-BdCn"/>
              </a:rPr>
              <a:t>    </a:t>
            </a:r>
            <a:r>
              <a:rPr lang="ru-RU" sz="3200" dirty="0" err="1" smtClean="0">
                <a:solidFill>
                  <a:schemeClr val="bg1"/>
                </a:solidFill>
                <a:latin typeface="HelveticaNeueLTStd-BdCn"/>
              </a:rPr>
              <a:t>кроворазжижающие</a:t>
            </a:r>
            <a:r>
              <a:rPr lang="ru-RU" sz="3200" dirty="0" smtClean="0">
                <a:solidFill>
                  <a:schemeClr val="bg1"/>
                </a:solidFill>
                <a:latin typeface="HelveticaNeueLTStd-BdCn"/>
              </a:rPr>
              <a:t> препараты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dirty="0" smtClean="0">
                <a:solidFill>
                  <a:schemeClr val="bg1"/>
                </a:solidFill>
                <a:latin typeface="HelveticaNeueLTStd-BdCn"/>
              </a:rPr>
              <a:t>    с целью их эффективного и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dirty="0">
                <a:solidFill>
                  <a:schemeClr val="bg1"/>
                </a:solidFill>
                <a:latin typeface="HelveticaNeueLTStd-BdCn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HelveticaNeueLTStd-BdCn"/>
              </a:rPr>
              <a:t>   безопасного приема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  <a:latin typeface="HelveticaNeueLTStd-BdCn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596" y="116632"/>
            <a:ext cx="1872208" cy="1872208"/>
          </a:xfrm>
        </p:spPr>
      </p:pic>
    </p:spTree>
    <p:extLst>
      <p:ext uri="{BB962C8B-B14F-4D97-AF65-F5344CB8AC3E}">
        <p14:creationId xmlns:p14="http://schemas.microsoft.com/office/powerpoint/2010/main" val="311477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188" y="0"/>
            <a:ext cx="2449996" cy="2101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2" y="0"/>
            <a:ext cx="9141267" cy="11430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rgbClr val="22409A"/>
                </a:solidFill>
                <a:latin typeface="HelveticaNeueLTStd-BdCn"/>
              </a:rPr>
              <a:t>   Индивидуальный риск инсульта</a:t>
            </a:r>
            <a:endParaRPr lang="ru-RU" sz="3200" dirty="0">
              <a:solidFill>
                <a:srgbClr val="22409A"/>
              </a:solidFill>
              <a:latin typeface="HelveticaNeueLTStd-BdCn"/>
            </a:endParaRPr>
          </a:p>
        </p:txBody>
      </p:sp>
      <p:sp>
        <p:nvSpPr>
          <p:cNvPr id="5" name="Объект 5"/>
          <p:cNvSpPr>
            <a:spLocks noGrp="1"/>
          </p:cNvSpPr>
          <p:nvPr>
            <p:ph sz="half" idx="1"/>
          </p:nvPr>
        </p:nvSpPr>
        <p:spPr>
          <a:xfrm>
            <a:off x="0" y="5433595"/>
            <a:ext cx="2987824" cy="144016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32A200"/>
                </a:solidFill>
                <a:latin typeface="HelveticaNeueLTStd-BdCn"/>
              </a:rPr>
              <a:t>   </a:t>
            </a:r>
            <a:r>
              <a:rPr lang="ru-RU" b="1" dirty="0" err="1" smtClean="0">
                <a:solidFill>
                  <a:srgbClr val="32A200"/>
                </a:solidFill>
                <a:latin typeface="HelveticaNeueLTStd-BdCn"/>
              </a:rPr>
              <a:t>Рискометр</a:t>
            </a:r>
            <a:endParaRPr lang="ru-RU" b="1" dirty="0" smtClean="0">
              <a:solidFill>
                <a:srgbClr val="32A200"/>
              </a:solidFill>
              <a:latin typeface="HelveticaNeueLTStd-BdCn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32A200"/>
                </a:solidFill>
                <a:latin typeface="HelveticaNeueLTStd-BdCn"/>
              </a:rPr>
              <a:t> </a:t>
            </a:r>
            <a:r>
              <a:rPr lang="ru-RU" b="1" dirty="0" smtClean="0">
                <a:solidFill>
                  <a:srgbClr val="32A200"/>
                </a:solidFill>
                <a:latin typeface="HelveticaNeueLTStd-BdCn"/>
              </a:rPr>
              <a:t>  инсульта</a:t>
            </a:r>
            <a:endParaRPr lang="ru-RU" b="1" dirty="0">
              <a:solidFill>
                <a:srgbClr val="32A200"/>
              </a:solidFill>
              <a:latin typeface="HelveticaNeueLTStd-BdCn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340768"/>
            <a:ext cx="3384307" cy="5345131"/>
          </a:xfrm>
        </p:spPr>
      </p:pic>
    </p:spTree>
    <p:extLst>
      <p:ext uri="{BB962C8B-B14F-4D97-AF65-F5344CB8AC3E}">
        <p14:creationId xmlns:p14="http://schemas.microsoft.com/office/powerpoint/2010/main" val="68707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188" y="0"/>
            <a:ext cx="2449996" cy="2101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2" y="0"/>
            <a:ext cx="9141267" cy="11430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22409A"/>
                </a:solidFill>
                <a:latin typeface="HelveticaNeueLTStd-BdCn"/>
              </a:rPr>
              <a:t>Об инсульте</a:t>
            </a:r>
            <a:endParaRPr lang="ru-RU" dirty="0">
              <a:solidFill>
                <a:srgbClr val="22409A"/>
              </a:solidFill>
              <a:latin typeface="HelveticaNeueLTStd-BdC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420888"/>
            <a:ext cx="8784976" cy="4207971"/>
          </a:xfrm>
          <a:solidFill>
            <a:srgbClr val="22409A"/>
          </a:solidFill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HelveticaNeueLTStd-BdCn"/>
              </a:rPr>
              <a:t>Инсульт случается, когда нарушается кровоснабжение участка мозга, в результате чего происходит повреждение и гибель клеток мозга. 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HelveticaNeueLTStd-BdCn"/>
              </a:rPr>
              <a:t>В</a:t>
            </a:r>
            <a:r>
              <a:rPr lang="ru-RU" dirty="0" smtClean="0">
                <a:solidFill>
                  <a:schemeClr val="bg1"/>
                </a:solidFill>
                <a:latin typeface="HelveticaNeueLTStd-BdCn"/>
              </a:rPr>
              <a:t> зависимости от области повреждения проявляется нарушениями речи, движения или тем, как человек думает или чувствует. </a:t>
            </a:r>
            <a:endParaRPr lang="ru-RU" dirty="0">
              <a:solidFill>
                <a:schemeClr val="bg1"/>
              </a:solidFill>
              <a:latin typeface="HelveticaNeueLTStd-BdCn"/>
            </a:endParaRPr>
          </a:p>
        </p:txBody>
      </p:sp>
    </p:spTree>
    <p:extLst>
      <p:ext uri="{BB962C8B-B14F-4D97-AF65-F5344CB8AC3E}">
        <p14:creationId xmlns:p14="http://schemas.microsoft.com/office/powerpoint/2010/main" val="241349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2" y="0"/>
            <a:ext cx="9141267" cy="11430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rgbClr val="22409A"/>
                </a:solidFill>
                <a:latin typeface="HelveticaNeueLTStd-BdCn"/>
              </a:rPr>
              <a:t>   </a:t>
            </a:r>
            <a:endParaRPr lang="ru-RU" sz="3200" dirty="0">
              <a:solidFill>
                <a:srgbClr val="22409A"/>
              </a:solidFill>
              <a:latin typeface="HelveticaNeueLTStd-BdCn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09" y="4149080"/>
            <a:ext cx="8713788" cy="2539976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11729"/>
            <a:ext cx="8712968" cy="2852936"/>
          </a:xfr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35994" y="1683"/>
            <a:ext cx="91799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solidFill>
                  <a:srgbClr val="22409A"/>
                </a:solidFill>
                <a:latin typeface="HelveticaNeueLTStd-BdCn"/>
              </a:rPr>
              <a:t>Симптомы  инсульта</a:t>
            </a:r>
            <a:endParaRPr lang="ru-RU" dirty="0">
              <a:solidFill>
                <a:srgbClr val="22409A"/>
              </a:solidFill>
              <a:latin typeface="HelveticaNeueLTStd-BdCn"/>
            </a:endParaRPr>
          </a:p>
        </p:txBody>
      </p:sp>
    </p:spTree>
    <p:extLst>
      <p:ext uri="{BB962C8B-B14F-4D97-AF65-F5344CB8AC3E}">
        <p14:creationId xmlns:p14="http://schemas.microsoft.com/office/powerpoint/2010/main" val="90564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22409A"/>
                </a:solidFill>
                <a:latin typeface="HelveticaNeueLTStd-BdCn"/>
              </a:rPr>
              <a:t>Спасибо</a:t>
            </a:r>
            <a:endParaRPr lang="ru-RU" sz="4800" dirty="0">
              <a:solidFill>
                <a:srgbClr val="22409A"/>
              </a:solidFill>
              <a:latin typeface="HelveticaNeueLTStd-BdCn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" y="4869161"/>
            <a:ext cx="9093575" cy="1988840"/>
          </a:xfrm>
        </p:spPr>
      </p:pic>
    </p:spTree>
    <p:extLst>
      <p:ext uri="{BB962C8B-B14F-4D97-AF65-F5344CB8AC3E}">
        <p14:creationId xmlns:p14="http://schemas.microsoft.com/office/powerpoint/2010/main" val="307186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188" y="0"/>
            <a:ext cx="2449996" cy="2101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2" y="0"/>
            <a:ext cx="9141267" cy="1143000"/>
          </a:xfrm>
        </p:spPr>
        <p:txBody>
          <a:bodyPr/>
          <a:lstStyle/>
          <a:p>
            <a:pPr algn="l"/>
            <a:r>
              <a:rPr lang="ru-RU" b="1" u="sng" dirty="0" smtClean="0">
                <a:solidFill>
                  <a:srgbClr val="22409A"/>
                </a:solidFill>
                <a:latin typeface="HelveticaNeueLTStd-BdCn"/>
              </a:rPr>
              <a:t>Инсульт предотвратим</a:t>
            </a:r>
            <a:endParaRPr lang="ru-RU" b="1" u="sng" dirty="0">
              <a:solidFill>
                <a:srgbClr val="22409A"/>
              </a:solidFill>
              <a:latin typeface="HelveticaNeueLTStd-BdC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780928"/>
            <a:ext cx="8784976" cy="3312368"/>
          </a:xfrm>
          <a:solidFill>
            <a:srgbClr val="22409A"/>
          </a:solidFill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HelveticaNeueLTStd-BdCn"/>
              </a:rPr>
              <a:t>                                 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HelveticaNeueLTStd-BdCn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HelveticaNeueLTStd-BdCn"/>
              </a:rPr>
              <a:t>                              </a:t>
            </a:r>
            <a:r>
              <a:rPr lang="ru-RU" sz="3200" dirty="0" smtClean="0">
                <a:solidFill>
                  <a:schemeClr val="bg1"/>
                </a:solidFill>
                <a:latin typeface="HelveticaNeueLTStd-BdCn"/>
              </a:rPr>
              <a:t>случаев инсультов связаны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dirty="0">
                <a:solidFill>
                  <a:schemeClr val="bg1"/>
                </a:solidFill>
                <a:latin typeface="HelveticaNeueLTStd-BdCn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HelveticaNeueLTStd-BdCn"/>
              </a:rPr>
              <a:t>                          с </a:t>
            </a:r>
            <a:r>
              <a:rPr lang="ru-RU" sz="3200" dirty="0">
                <a:solidFill>
                  <a:schemeClr val="bg1"/>
                </a:solidFill>
                <a:latin typeface="HelveticaNeueLTStd-BdCn"/>
              </a:rPr>
              <a:t>факторами риска, </a:t>
            </a:r>
            <a:r>
              <a:rPr lang="ru-RU" sz="3200" dirty="0" smtClean="0">
                <a:solidFill>
                  <a:schemeClr val="bg1"/>
                </a:solidFill>
                <a:latin typeface="HelveticaNeueLTStd-BdCn"/>
              </a:rPr>
              <a:t>на которые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dirty="0">
                <a:solidFill>
                  <a:schemeClr val="bg1"/>
                </a:solidFill>
                <a:latin typeface="HelveticaNeueLTStd-BdCn"/>
              </a:rPr>
              <a:t>                           </a:t>
            </a:r>
            <a:r>
              <a:rPr lang="ru-RU" sz="3200" dirty="0" smtClean="0">
                <a:solidFill>
                  <a:schemeClr val="bg1"/>
                </a:solidFill>
                <a:latin typeface="HelveticaNeueLTStd-BdCn"/>
              </a:rPr>
              <a:t>Вы </a:t>
            </a:r>
            <a:r>
              <a:rPr lang="ru-RU" sz="3200" dirty="0">
                <a:solidFill>
                  <a:schemeClr val="bg1"/>
                </a:solidFill>
                <a:latin typeface="HelveticaNeueLTStd-BdCn"/>
              </a:rPr>
              <a:t>можете повлиять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3200" dirty="0" smtClean="0">
              <a:solidFill>
                <a:schemeClr val="bg1"/>
              </a:solidFill>
              <a:latin typeface="HelveticaNeueLTStd-BdCn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3200" dirty="0">
              <a:solidFill>
                <a:schemeClr val="bg1"/>
              </a:solidFill>
              <a:latin typeface="HelveticaNeueLTStd-BdCn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3200" dirty="0" smtClean="0">
              <a:solidFill>
                <a:schemeClr val="bg1"/>
              </a:solidFill>
              <a:latin typeface="HelveticaNeueLTStd-BdCn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>
          <a:xfrm>
            <a:off x="179512" y="3284984"/>
            <a:ext cx="3168352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b="1" dirty="0" smtClean="0">
                <a:solidFill>
                  <a:srgbClr val="32A200"/>
                </a:solidFill>
                <a:latin typeface="HelveticaNeueLTStd-BdCn"/>
              </a:rPr>
              <a:t>80 %</a:t>
            </a:r>
            <a:endParaRPr lang="ru-RU" sz="9600" b="1" dirty="0">
              <a:solidFill>
                <a:srgbClr val="32A200"/>
              </a:solidFill>
              <a:latin typeface="HelveticaNeueLTStd-BdCn"/>
            </a:endParaRPr>
          </a:p>
        </p:txBody>
      </p:sp>
    </p:spTree>
    <p:extLst>
      <p:ext uri="{BB962C8B-B14F-4D97-AF65-F5344CB8AC3E}">
        <p14:creationId xmlns:p14="http://schemas.microsoft.com/office/powerpoint/2010/main" val="326988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1" y="1"/>
            <a:ext cx="9139319" cy="184482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22409A"/>
                </a:solidFill>
                <a:latin typeface="HelveticaNeueLTStd-BdCn"/>
              </a:rPr>
              <a:t>Риски  инсульта</a:t>
            </a:r>
            <a:endParaRPr lang="ru-RU" dirty="0">
              <a:solidFill>
                <a:srgbClr val="2240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44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188" y="0"/>
            <a:ext cx="2449996" cy="2101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2" y="0"/>
            <a:ext cx="9141267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22409A"/>
                </a:solidFill>
                <a:latin typeface="HelveticaNeueLTStd-BdCn"/>
              </a:rPr>
              <a:t>   АРТЕРИАЛЬНОЕ   ДАВЛЕНИЕ</a:t>
            </a:r>
            <a:endParaRPr lang="ru-RU" sz="3200" b="1" dirty="0">
              <a:solidFill>
                <a:srgbClr val="22409A"/>
              </a:solidFill>
              <a:latin typeface="HelveticaNeueLTStd-BdC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276872"/>
            <a:ext cx="8784976" cy="1368151"/>
          </a:xfrm>
          <a:solidFill>
            <a:srgbClr val="22409A"/>
          </a:solidFill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HelveticaNeueLTStd-BdCn"/>
              </a:rPr>
              <a:t>Артериальная гипертензия – причина инсульта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HelveticaNeueLTStd-BdCn"/>
              </a:rPr>
              <a:t>почти в половине случаев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dirty="0" smtClean="0">
              <a:solidFill>
                <a:schemeClr val="bg1"/>
              </a:solidFill>
              <a:latin typeface="HelveticaNeueLTStd-BdCn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dirty="0">
              <a:solidFill>
                <a:schemeClr val="bg1"/>
              </a:solidFill>
              <a:latin typeface="HelveticaNeueLTStd-BdCn"/>
            </a:endParaRPr>
          </a:p>
        </p:txBody>
      </p:sp>
      <p:sp>
        <p:nvSpPr>
          <p:cNvPr id="5" name="Объект 3"/>
          <p:cNvSpPr>
            <a:spLocks noGrp="1"/>
          </p:cNvSpPr>
          <p:nvPr>
            <p:ph sz="half" idx="2"/>
          </p:nvPr>
        </p:nvSpPr>
        <p:spPr>
          <a:xfrm>
            <a:off x="30816" y="3865800"/>
            <a:ext cx="9113184" cy="3024336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>
                <a:latin typeface="HelveticaNeueLTStd-BdCn"/>
              </a:rPr>
              <a:t>Знание артериального давления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>
                <a:latin typeface="HelveticaNeueLTStd-BdCn"/>
              </a:rPr>
              <a:t>и контроль с помощью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500" b="1" dirty="0">
                <a:solidFill>
                  <a:srgbClr val="32A200"/>
                </a:solidFill>
                <a:latin typeface="HelveticaNeueLTStd-BdCn"/>
              </a:rPr>
              <a:t>образа жизни и лекарственных средств     </a:t>
            </a:r>
            <a:r>
              <a:rPr lang="ru-RU" sz="3500" b="1" dirty="0">
                <a:latin typeface="HelveticaNeueLTStd-BdCn"/>
              </a:rPr>
              <a:t> </a:t>
            </a:r>
            <a:r>
              <a:rPr lang="ru-RU" dirty="0">
                <a:latin typeface="HelveticaNeueLTStd-BdCn"/>
              </a:rPr>
              <a:t>сокращает риск </a:t>
            </a:r>
            <a:r>
              <a:rPr lang="ru-RU" dirty="0" smtClean="0">
                <a:latin typeface="HelveticaNeueLTStd-BdCn"/>
              </a:rPr>
              <a:t>инсульта </a:t>
            </a:r>
            <a:endParaRPr lang="ru-RU" dirty="0">
              <a:latin typeface="HelveticaNeueLTStd-BdC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028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188" y="0"/>
            <a:ext cx="2449996" cy="2101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2" y="0"/>
            <a:ext cx="9141267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22409A"/>
                </a:solidFill>
                <a:latin typeface="HelveticaNeueLTStd-BdCn"/>
              </a:rPr>
              <a:t>    ФИЗИЧЕСКАЯ   АКТИВНОСТЬ</a:t>
            </a:r>
            <a:endParaRPr lang="ru-RU" sz="3200" b="1" dirty="0">
              <a:solidFill>
                <a:srgbClr val="22409A"/>
              </a:solidFill>
              <a:latin typeface="HelveticaNeueLTStd-BdC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204864"/>
            <a:ext cx="8784976" cy="1944215"/>
          </a:xfrm>
          <a:solidFill>
            <a:srgbClr val="22409A"/>
          </a:solidFill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HelveticaNeueLTStd-BdCn"/>
              </a:rPr>
              <a:t>Более </a:t>
            </a:r>
            <a:r>
              <a:rPr lang="ru-RU" dirty="0" smtClean="0">
                <a:solidFill>
                  <a:schemeClr val="bg1"/>
                </a:solidFill>
                <a:latin typeface="HelveticaNeueLTStd-BdCn"/>
              </a:rPr>
              <a:t>трети инсультов </a:t>
            </a:r>
            <a:r>
              <a:rPr lang="ru-RU" dirty="0" smtClean="0">
                <a:solidFill>
                  <a:schemeClr val="bg1"/>
                </a:solidFill>
                <a:latin typeface="HelveticaNeueLTStd-BdCn"/>
              </a:rPr>
              <a:t>случается у людей,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HelveticaNeueLTStd-BdCn"/>
              </a:rPr>
              <a:t>не </a:t>
            </a:r>
            <a:r>
              <a:rPr lang="ru-RU" dirty="0" smtClean="0">
                <a:solidFill>
                  <a:schemeClr val="bg1"/>
                </a:solidFill>
                <a:latin typeface="HelveticaNeueLTStd-BdCn"/>
              </a:rPr>
              <a:t>занимающихся </a:t>
            </a:r>
            <a:r>
              <a:rPr lang="ru-RU" dirty="0" smtClean="0">
                <a:solidFill>
                  <a:schemeClr val="bg1"/>
                </a:solidFill>
                <a:latin typeface="HelveticaNeueLTStd-BdCn"/>
              </a:rPr>
              <a:t>регулярной физической активностью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dirty="0">
              <a:solidFill>
                <a:schemeClr val="bg1"/>
              </a:solidFill>
              <a:latin typeface="HelveticaNeueLTStd-BdCn"/>
            </a:endParaRPr>
          </a:p>
        </p:txBody>
      </p:sp>
      <p:sp>
        <p:nvSpPr>
          <p:cNvPr id="5" name="Объект 5"/>
          <p:cNvSpPr>
            <a:spLocks noGrp="1"/>
          </p:cNvSpPr>
          <p:nvPr>
            <p:ph sz="half" idx="1"/>
          </p:nvPr>
        </p:nvSpPr>
        <p:spPr>
          <a:xfrm>
            <a:off x="251520" y="4365104"/>
            <a:ext cx="8712968" cy="230425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b="1" dirty="0">
                <a:solidFill>
                  <a:srgbClr val="32A200"/>
                </a:solidFill>
                <a:latin typeface="HelveticaNeueLTStd-BdCn"/>
              </a:rPr>
              <a:t>Умеренная физическая </a:t>
            </a:r>
            <a:r>
              <a:rPr lang="ru-RU" sz="3200" b="1" dirty="0" smtClean="0">
                <a:solidFill>
                  <a:srgbClr val="32A200"/>
                </a:solidFill>
                <a:latin typeface="HelveticaNeueLTStd-BdCn"/>
              </a:rPr>
              <a:t>нагрузка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b="1" dirty="0">
                <a:solidFill>
                  <a:srgbClr val="32A200"/>
                </a:solidFill>
                <a:latin typeface="HelveticaNeueLTStd-BdCn"/>
              </a:rPr>
              <a:t>е</a:t>
            </a:r>
            <a:r>
              <a:rPr lang="ru-RU" sz="3200" b="1" dirty="0" smtClean="0">
                <a:solidFill>
                  <a:srgbClr val="32A200"/>
                </a:solidFill>
                <a:latin typeface="HelveticaNeueLTStd-BdCn"/>
              </a:rPr>
              <a:t>жедневно в течение 30 минут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latin typeface="HelveticaNeueLTStd-BdCn"/>
              </a:rPr>
              <a:t>сокращает риск инсульта</a:t>
            </a:r>
            <a:endParaRPr lang="ru-RU" dirty="0">
              <a:latin typeface="HelveticaNeueLTStd-BdCn"/>
            </a:endParaRPr>
          </a:p>
        </p:txBody>
      </p:sp>
    </p:spTree>
    <p:extLst>
      <p:ext uri="{BB962C8B-B14F-4D97-AF65-F5344CB8AC3E}">
        <p14:creationId xmlns:p14="http://schemas.microsoft.com/office/powerpoint/2010/main" val="219098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188" y="0"/>
            <a:ext cx="2449996" cy="2101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2" y="0"/>
            <a:ext cx="9141267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22409A"/>
                </a:solidFill>
                <a:latin typeface="HelveticaNeueLTStd-BdCn"/>
              </a:rPr>
              <a:t>         ЗДОРОВОЕ   ПИТАНИЕ</a:t>
            </a:r>
            <a:endParaRPr lang="ru-RU" sz="3200" b="1" dirty="0">
              <a:solidFill>
                <a:srgbClr val="22409A"/>
              </a:solidFill>
              <a:latin typeface="HelveticaNeueLTStd-BdC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276873"/>
            <a:ext cx="8784976" cy="1584176"/>
          </a:xfrm>
          <a:solidFill>
            <a:srgbClr val="22409A"/>
          </a:solidFill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HelveticaNeueLTStd-BdCn"/>
              </a:rPr>
              <a:t>Почти четверть случаев </a:t>
            </a:r>
            <a:r>
              <a:rPr lang="ru-RU" dirty="0" smtClean="0">
                <a:solidFill>
                  <a:schemeClr val="bg1"/>
                </a:solidFill>
                <a:latin typeface="HelveticaNeueLTStd-BdCn"/>
              </a:rPr>
              <a:t>инсультов </a:t>
            </a:r>
            <a:r>
              <a:rPr lang="ru-RU" dirty="0" smtClean="0">
                <a:solidFill>
                  <a:schemeClr val="bg1"/>
                </a:solidFill>
                <a:latin typeface="HelveticaNeueLTStd-BdCn"/>
              </a:rPr>
              <a:t>связана с неправильным питанием</a:t>
            </a:r>
            <a:endParaRPr lang="ru-RU" dirty="0">
              <a:solidFill>
                <a:schemeClr val="bg1"/>
              </a:solidFill>
              <a:latin typeface="HelveticaNeueLTStd-BdCn"/>
            </a:endParaRPr>
          </a:p>
        </p:txBody>
      </p:sp>
      <p:sp>
        <p:nvSpPr>
          <p:cNvPr id="5" name="Объект 5"/>
          <p:cNvSpPr>
            <a:spLocks noGrp="1"/>
          </p:cNvSpPr>
          <p:nvPr>
            <p:ph sz="half" idx="1"/>
          </p:nvPr>
        </p:nvSpPr>
        <p:spPr>
          <a:xfrm>
            <a:off x="251520" y="3645024"/>
            <a:ext cx="8712968" cy="244827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3200" b="1" dirty="0" smtClean="0">
              <a:solidFill>
                <a:srgbClr val="32A200"/>
              </a:solidFill>
              <a:latin typeface="HelveticaNeueLTStd-BdCn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32A200"/>
                </a:solidFill>
                <a:latin typeface="HelveticaNeueLTStd-BdCn"/>
              </a:rPr>
              <a:t>Употребление овощей и фруктов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latin typeface="HelveticaNeueLTStd-BdCn"/>
              </a:rPr>
              <a:t>сокращает риск инсульта</a:t>
            </a:r>
            <a:endParaRPr lang="ru-RU" dirty="0">
              <a:latin typeface="HelveticaNeueLTStd-BdCn"/>
            </a:endParaRPr>
          </a:p>
        </p:txBody>
      </p:sp>
    </p:spTree>
    <p:extLst>
      <p:ext uri="{BB962C8B-B14F-4D97-AF65-F5344CB8AC3E}">
        <p14:creationId xmlns:p14="http://schemas.microsoft.com/office/powerpoint/2010/main" val="175332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188" y="0"/>
            <a:ext cx="2449996" cy="2101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2" y="0"/>
            <a:ext cx="9141267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22409A"/>
                </a:solidFill>
                <a:latin typeface="HelveticaNeueLTStd-BdCn"/>
              </a:rPr>
              <a:t>                  ХОЛЕСТЕРИН</a:t>
            </a:r>
            <a:endParaRPr lang="ru-RU" sz="3200" b="1" dirty="0">
              <a:solidFill>
                <a:srgbClr val="22409A"/>
              </a:solidFill>
              <a:latin typeface="HelveticaNeueLTStd-BdC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155534"/>
            <a:ext cx="8784976" cy="1368152"/>
          </a:xfrm>
          <a:solidFill>
            <a:srgbClr val="22409A"/>
          </a:solidFill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HelveticaNeueLTStd-BdCn"/>
              </a:rPr>
              <a:t>1 из 4 случаев инсульта связан с высоким уровнем «плохого» холестерина (ЛПНП) </a:t>
            </a:r>
          </a:p>
        </p:txBody>
      </p:sp>
      <p:sp>
        <p:nvSpPr>
          <p:cNvPr id="5" name="Объект 5"/>
          <p:cNvSpPr>
            <a:spLocks noGrp="1"/>
          </p:cNvSpPr>
          <p:nvPr>
            <p:ph sz="half" idx="1"/>
          </p:nvPr>
        </p:nvSpPr>
        <p:spPr>
          <a:xfrm>
            <a:off x="251520" y="3545632"/>
            <a:ext cx="8712968" cy="331236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5100" b="1" dirty="0" smtClean="0">
                <a:solidFill>
                  <a:srgbClr val="32A200"/>
                </a:solidFill>
                <a:latin typeface="HelveticaNeueLTStd-BdCn"/>
              </a:rPr>
              <a:t>Употребление малонасыщенных, </a:t>
            </a:r>
            <a:r>
              <a:rPr lang="ru-RU" sz="5100" b="1" dirty="0" err="1" smtClean="0">
                <a:solidFill>
                  <a:srgbClr val="32A200"/>
                </a:solidFill>
                <a:latin typeface="HelveticaNeueLTStd-BdCn"/>
              </a:rPr>
              <a:t>негидрогенизированных</a:t>
            </a:r>
            <a:r>
              <a:rPr lang="ru-RU" sz="5100" b="1" dirty="0" smtClean="0">
                <a:solidFill>
                  <a:srgbClr val="32A200"/>
                </a:solidFill>
                <a:latin typeface="HelveticaNeueLTStd-BdCn"/>
              </a:rPr>
              <a:t> жиров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400" dirty="0" smtClean="0">
                <a:latin typeface="HelveticaNeueLTStd-BdCn"/>
              </a:rPr>
              <a:t>сокращает риск инсульта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3600" dirty="0" smtClean="0">
              <a:latin typeface="HelveticaNeueLTStd-BdCn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dirty="0" smtClean="0">
                <a:latin typeface="HelveticaNeueLTStd-BdCn"/>
              </a:rPr>
              <a:t>Если повышенный уровень холестерина не удается нормализовать диетой и физической активностью, поговорите с врачом о лекарственных препаратах, которые смогут помочь.</a:t>
            </a:r>
          </a:p>
        </p:txBody>
      </p:sp>
    </p:spTree>
    <p:extLst>
      <p:ext uri="{BB962C8B-B14F-4D97-AF65-F5344CB8AC3E}">
        <p14:creationId xmlns:p14="http://schemas.microsoft.com/office/powerpoint/2010/main" val="201445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188" y="0"/>
            <a:ext cx="2449996" cy="2101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2" y="0"/>
            <a:ext cx="9141267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22409A"/>
                </a:solidFill>
                <a:latin typeface="HelveticaNeueLTStd-BdCn"/>
              </a:rPr>
              <a:t>         УЗ-ИССЛЕДОВАНИЕ  МАГ</a:t>
            </a:r>
            <a:endParaRPr lang="ru-RU" sz="3200" b="1" dirty="0">
              <a:solidFill>
                <a:srgbClr val="22409A"/>
              </a:solidFill>
              <a:latin typeface="HelveticaNeueLTStd-BdCn"/>
            </a:endParaRPr>
          </a:p>
        </p:txBody>
      </p:sp>
      <p:sp>
        <p:nvSpPr>
          <p:cNvPr id="5" name="Объект 5"/>
          <p:cNvSpPr>
            <a:spLocks noGrp="1"/>
          </p:cNvSpPr>
          <p:nvPr>
            <p:ph sz="half" idx="1"/>
          </p:nvPr>
        </p:nvSpPr>
        <p:spPr>
          <a:xfrm>
            <a:off x="251520" y="3645024"/>
            <a:ext cx="8712968" cy="305259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32A200"/>
                </a:solidFill>
                <a:latin typeface="HelveticaNeueLTStd-BdCn"/>
              </a:rPr>
              <a:t>Рекомендовано ежегодное проведение исследования при сужении </a:t>
            </a:r>
            <a:r>
              <a:rPr lang="en-US" sz="3600" b="1" dirty="0" smtClean="0">
                <a:solidFill>
                  <a:srgbClr val="32A200"/>
                </a:solidFill>
                <a:latin typeface="HelveticaNeueLTStd-BdCn"/>
              </a:rPr>
              <a:t>&gt;</a:t>
            </a:r>
            <a:r>
              <a:rPr lang="ru-RU" sz="3600" b="1" dirty="0" smtClean="0">
                <a:solidFill>
                  <a:srgbClr val="32A200"/>
                </a:solidFill>
                <a:latin typeface="HelveticaNeueLTStd-BdCn"/>
              </a:rPr>
              <a:t>50%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3600" dirty="0" smtClean="0">
              <a:latin typeface="HelveticaNeueLTStd-BdCn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sz="half" idx="1"/>
          </p:nvPr>
        </p:nvSpPr>
        <p:spPr>
          <a:xfrm>
            <a:off x="179512" y="2276872"/>
            <a:ext cx="8784976" cy="1368152"/>
          </a:xfrm>
          <a:solidFill>
            <a:srgbClr val="22409A"/>
          </a:solidFill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HelveticaNeueLTStd-BdCn"/>
              </a:rPr>
              <a:t>Скрининг пациентов с риском сердечно-сосудистых заболеваний</a:t>
            </a:r>
          </a:p>
        </p:txBody>
      </p:sp>
    </p:spTree>
    <p:extLst>
      <p:ext uri="{BB962C8B-B14F-4D97-AF65-F5344CB8AC3E}">
        <p14:creationId xmlns:p14="http://schemas.microsoft.com/office/powerpoint/2010/main" val="332077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2597</TotalTime>
  <Words>377</Words>
  <Application>Microsoft Office PowerPoint</Application>
  <PresentationFormat>Экран (4:3)</PresentationFormat>
  <Paragraphs>86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Профилактика инсульта </vt:lpstr>
      <vt:lpstr>Об инсульте</vt:lpstr>
      <vt:lpstr>Инсульт предотвратим</vt:lpstr>
      <vt:lpstr>Риски  инсульта</vt:lpstr>
      <vt:lpstr>   АРТЕРИАЛЬНОЕ   ДАВЛЕНИЕ</vt:lpstr>
      <vt:lpstr>    ФИЗИЧЕСКАЯ   АКТИВНОСТЬ</vt:lpstr>
      <vt:lpstr>         ЗДОРОВОЕ   ПИТАНИЕ</vt:lpstr>
      <vt:lpstr>                  ХОЛЕСТЕРИН</vt:lpstr>
      <vt:lpstr>         УЗ-ИССЛЕДОВАНИЕ  МАГ</vt:lpstr>
      <vt:lpstr> Стенозирующий атеросклероз МАГ</vt:lpstr>
      <vt:lpstr>                     ВЕС ТЕЛА</vt:lpstr>
      <vt:lpstr>                     КУРЕНИЕ</vt:lpstr>
      <vt:lpstr>                     АЛКОГОЛЬ</vt:lpstr>
      <vt:lpstr>  ФИБРИЛЛЯЦИЯ   ПРЕДСЕРДИЙ</vt:lpstr>
      <vt:lpstr>            САХАРНЫЙ   ДИАБЕТ</vt:lpstr>
      <vt:lpstr>                  АПНОЭ   СНА</vt:lpstr>
      <vt:lpstr>                        АСПИРИН</vt:lpstr>
      <vt:lpstr>    Антитромботический кабинет</vt:lpstr>
      <vt:lpstr>   Индивидуальный риск инсульта</vt:lpstr>
      <vt:lpstr>   </vt:lpstr>
      <vt:lpstr>Спасибо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Юля</cp:lastModifiedBy>
  <cp:revision>92</cp:revision>
  <dcterms:created xsi:type="dcterms:W3CDTF">2015-05-12T17:01:34Z</dcterms:created>
  <dcterms:modified xsi:type="dcterms:W3CDTF">2017-10-18T12:33:20Z</dcterms:modified>
</cp:coreProperties>
</file>