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8" r:id="rId2"/>
    <p:sldId id="256" r:id="rId3"/>
    <p:sldId id="273" r:id="rId4"/>
    <p:sldId id="297" r:id="rId5"/>
    <p:sldId id="303" r:id="rId6"/>
    <p:sldId id="304" r:id="rId7"/>
    <p:sldId id="300" r:id="rId8"/>
    <p:sldId id="302" r:id="rId9"/>
    <p:sldId id="301" r:id="rId10"/>
    <p:sldId id="281" r:id="rId11"/>
    <p:sldId id="305" r:id="rId12"/>
    <p:sldId id="306" r:id="rId13"/>
    <p:sldId id="311" r:id="rId14"/>
    <p:sldId id="307" r:id="rId15"/>
    <p:sldId id="308" r:id="rId16"/>
    <p:sldId id="309" r:id="rId17"/>
    <p:sldId id="292" r:id="rId18"/>
    <p:sldId id="296" r:id="rId19"/>
    <p:sldId id="312" r:id="rId20"/>
    <p:sldId id="313" r:id="rId21"/>
    <p:sldId id="314" r:id="rId22"/>
    <p:sldId id="315" r:id="rId23"/>
    <p:sldId id="317" r:id="rId24"/>
    <p:sldId id="316" r:id="rId25"/>
    <p:sldId id="318" r:id="rId26"/>
    <p:sldId id="319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  <a:srgbClr val="000099"/>
    <a:srgbClr val="FF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477" autoAdjust="0"/>
  </p:normalViewPr>
  <p:slideViewPr>
    <p:cSldViewPr>
      <p:cViewPr varScale="1">
        <p:scale>
          <a:sx n="60" d="100"/>
          <a:sy n="60" d="100"/>
        </p:scale>
        <p:origin x="-13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584581-D70F-4EE3-995C-20E2C7A64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9552" y="2276872"/>
            <a:ext cx="807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 smtClean="0">
                <a:solidFill>
                  <a:srgbClr val="FFFF00"/>
                </a:solidFill>
              </a:rPr>
              <a:t>ПРОФИЛАКТИКА ПИЕЛОНЕФРИТА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6225" y="5685055"/>
            <a:ext cx="5400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Выполнила: </a:t>
            </a:r>
            <a:r>
              <a:rPr lang="ru-RU" sz="2400" dirty="0" err="1" smtClean="0">
                <a:solidFill>
                  <a:srgbClr val="FFFF00"/>
                </a:solidFill>
              </a:rPr>
              <a:t>Кунафина</a:t>
            </a:r>
            <a:r>
              <a:rPr lang="ru-RU" sz="2400" dirty="0" smtClean="0">
                <a:solidFill>
                  <a:srgbClr val="FFFF00"/>
                </a:solidFill>
              </a:rPr>
              <a:t> А. Ф., 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Врач-уролог  урологического отделения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 </a:t>
            </a:r>
            <a:r>
              <a:rPr lang="ru-RU" sz="2400" dirty="0" smtClean="0">
                <a:solidFill>
                  <a:srgbClr val="FFFF00"/>
                </a:solidFill>
              </a:rPr>
              <a:t>категории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ГБУЗ РБ Больница скорой медицинской помощи г. Уфа</a:t>
            </a:r>
          </a:p>
        </p:txBody>
      </p:sp>
    </p:spTree>
    <p:extLst>
      <p:ext uri="{BB962C8B-B14F-4D97-AF65-F5344CB8AC3E}">
        <p14:creationId xmlns:p14="http://schemas.microsoft.com/office/powerpoint/2010/main" xmlns="" val="11677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СИМПТОМАТИКА ОСТРОГО ПИЕЛОНЕФРИТА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Общеклинические симптомы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Местные симптомы</a:t>
            </a:r>
          </a:p>
        </p:txBody>
      </p:sp>
    </p:spTree>
    <p:extLst>
      <p:ext uri="{BB962C8B-B14F-4D97-AF65-F5344CB8AC3E}">
        <p14:creationId xmlns:p14="http://schemas.microsoft.com/office/powerpoint/2010/main" xmlns="" val="28962451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FF00"/>
                </a:solidFill>
              </a:rPr>
              <a:t>ОБЩЕКЛИНИЧЕСКИЕ СИМПТОМЫ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285992"/>
            <a:ext cx="3657600" cy="352043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4000" dirty="0" smtClean="0">
                <a:solidFill>
                  <a:srgbClr val="FFFF00"/>
                </a:solidFill>
              </a:rPr>
              <a:t>высокая лихорадка;</a:t>
            </a:r>
          </a:p>
          <a:p>
            <a:pPr fontAlgn="base"/>
            <a:r>
              <a:rPr lang="ru-RU" sz="4000" dirty="0" smtClean="0">
                <a:solidFill>
                  <a:srgbClr val="FFFF00"/>
                </a:solidFill>
              </a:rPr>
              <a:t>потрясающие ознобы и проливные поты;</a:t>
            </a:r>
          </a:p>
          <a:p>
            <a:pPr fontAlgn="base"/>
            <a:r>
              <a:rPr lang="ru-RU" sz="4000" dirty="0" smtClean="0">
                <a:solidFill>
                  <a:srgbClr val="FFFF00"/>
                </a:solidFill>
              </a:rPr>
              <a:t>артралгии и миалгии;</a:t>
            </a:r>
          </a:p>
          <a:p>
            <a:pPr fontAlgn="base"/>
            <a:r>
              <a:rPr lang="ru-RU" sz="4000" dirty="0" smtClean="0">
                <a:solidFill>
                  <a:srgbClr val="FFFF00"/>
                </a:solidFill>
              </a:rPr>
              <a:t>головная боль, иногда спутанность сознания;</a:t>
            </a:r>
          </a:p>
          <a:p>
            <a:pPr fontAlgn="base"/>
            <a:r>
              <a:rPr lang="ru-RU" sz="4000" dirty="0" smtClean="0">
                <a:solidFill>
                  <a:srgbClr val="FFFF00"/>
                </a:solidFill>
              </a:rPr>
              <a:t>тошнота и рвота;</a:t>
            </a:r>
          </a:p>
          <a:p>
            <a:pPr fontAlgn="base"/>
            <a:r>
              <a:rPr lang="ru-RU" sz="4000" dirty="0" smtClean="0">
                <a:solidFill>
                  <a:srgbClr val="FFFF00"/>
                </a:solidFill>
              </a:rPr>
              <a:t>артериальная гипотония, картина </a:t>
            </a:r>
            <a:r>
              <a:rPr lang="ru-RU" sz="4000" dirty="0" err="1" smtClean="0">
                <a:solidFill>
                  <a:srgbClr val="FFFF00"/>
                </a:solidFill>
              </a:rPr>
              <a:t>бактериемического</a:t>
            </a:r>
            <a:r>
              <a:rPr lang="ru-RU" sz="4000" dirty="0" smtClean="0">
                <a:solidFill>
                  <a:srgbClr val="FFFF00"/>
                </a:solidFill>
              </a:rPr>
              <a:t> шока.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температур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3116"/>
            <a:ext cx="3920868" cy="385762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МЕСТНЫЕ СИМПТОМЫ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ru-RU" dirty="0" smtClean="0">
                <a:solidFill>
                  <a:srgbClr val="FFFF00"/>
                </a:solidFill>
              </a:rPr>
              <a:t>боль при пальпации области почек;</a:t>
            </a: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напряжение мышц передней брюшной стенки;</a:t>
            </a: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дизурия;</a:t>
            </a: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положительный симптом поколачивания.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сиптом пие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57298"/>
            <a:ext cx="439248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Диагностика заболевания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Обращение к врачу-урологу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Общий анализ крови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Общий анализ мочи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УЗИ почек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Картинки по запросу диагностика пиелонефр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6085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0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Изменения в общем анализе крови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-лейкоцитоз, сдвиг формулы влево;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-токсическая зернистость лейкоцитов;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-умеренное снижение уровня гемоглобина (в -тяжелых случаях);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-повышение СОЭ.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-лейкопения (плохой прогностический признак)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анализ кров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608512" cy="424847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Изменения в анализах мочи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ru-RU" dirty="0" err="1" smtClean="0">
                <a:solidFill>
                  <a:srgbClr val="FFFF00"/>
                </a:solidFill>
              </a:rPr>
              <a:t>олигоурия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-монотонное повышение или снижение удельного веса мочи;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-протеинурия;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-лейкоцитурия (пиурия);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-микро-, макрогематурия;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-бактериурия;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ru-RU" dirty="0" err="1" smtClean="0">
                <a:solidFill>
                  <a:srgbClr val="FFFF00"/>
                </a:solidFill>
              </a:rPr>
              <a:t>цилиндрурия</a:t>
            </a:r>
            <a:r>
              <a:rPr lang="ru-RU" dirty="0" smtClean="0">
                <a:solidFill>
                  <a:srgbClr val="FFFF00"/>
                </a:solidFill>
              </a:rPr>
              <a:t> (гиалиновые и эпителиальные, реже зернистые).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анализ моч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68052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Изменения ультразвуковой картины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657600" cy="466344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 smtClean="0">
                <a:solidFill>
                  <a:srgbClr val="FFFF00"/>
                </a:solidFill>
              </a:rPr>
              <a:t>-увеличение в объеме пораженной почки;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rgbClr val="FFFF00"/>
                </a:solidFill>
              </a:rPr>
              <a:t>-утолщение и уплотнение паренхимы;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rgbClr val="FFFF00"/>
                </a:solidFill>
              </a:rPr>
              <a:t>-расширение чашечек и лоханок;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rgbClr val="FFFF00"/>
                </a:solidFill>
              </a:rPr>
              <a:t>-уплотненные сосочки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rgbClr val="FFFF00"/>
                </a:solidFill>
              </a:rPr>
              <a:t>-утолщение стенок ЧЛС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УЗИ пие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44824"/>
            <a:ext cx="4392488" cy="388843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Лечение пиелонефрита </a:t>
            </a:r>
            <a:r>
              <a:rPr lang="ru-RU" sz="3600" dirty="0" smtClean="0">
                <a:solidFill>
                  <a:srgbClr val="FFFF00"/>
                </a:solidFill>
              </a:rPr>
              <a:t>- комплексное!!!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-Антибактериальная терапия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mtClean="0">
                <a:solidFill>
                  <a:srgbClr val="FFFF00"/>
                </a:solidFill>
              </a:rPr>
              <a:t>- 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Лечение вторичного пиелонефрита начинать с восстановления пассажа мочи!!!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214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ХИРУРГИЧЕСКОЕ ЛЕЧЕНИЕ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600" i="1" dirty="0" smtClean="0">
                <a:solidFill>
                  <a:srgbClr val="FFFF00"/>
                </a:solidFill>
              </a:rPr>
              <a:t>(по данным ГБУЗ РБ БСМП г. Уфа)</a:t>
            </a:r>
            <a:endParaRPr lang="ru-RU" sz="36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208844379"/>
              </p:ext>
            </p:extLst>
          </p:nvPr>
        </p:nvGraphicFramePr>
        <p:xfrm>
          <a:off x="214281" y="1348540"/>
          <a:ext cx="8929718" cy="530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668"/>
                <a:gridCol w="1654601"/>
                <a:gridCol w="1571872"/>
                <a:gridCol w="1486577"/>
              </a:tblGrid>
              <a:tr h="641388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2015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2016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18124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rgbClr val="FFFF00"/>
                          </a:solidFill>
                        </a:rPr>
                        <a:t>Пиелонефростомия</a:t>
                      </a:r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Декапсуляция почки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</a:p>
                    <a:p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</a:p>
                    <a:p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</a:p>
                    <a:p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</a:p>
                    <a:p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138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ЧПНС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26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138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Нефрэктомия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58150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Дренирование паранефральной клетчатки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53831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ПРОФИЛАКТИКА ПИЕЛОНЕФРИТА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772816"/>
            <a:ext cx="8424936" cy="5085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</a:rPr>
              <a:t>ЗОЖ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</a:rPr>
              <a:t>Профилактика ожирения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</a:rPr>
              <a:t>Гигиена женщин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</a:rPr>
              <a:t>Диспансерное наблюдение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</a:rPr>
              <a:t>Фитотерапия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</a:rPr>
              <a:t>Санаторно-курортное лечение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0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55650" y="1423944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Пиелонефрит</a:t>
            </a:r>
            <a:r>
              <a:rPr lang="ru-RU" sz="28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 — воспалительное заболевание почек преимущественно бактериальной этиологии, характеризующееся поражением почечной лоханки, чашечек и паренхимы почки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Классификация-пиелонефри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6120680" cy="4104456"/>
          </a:xfrm>
        </p:spPr>
      </p:pic>
    </p:spTree>
    <p:extLst>
      <p:ext uri="{BB962C8B-B14F-4D97-AF65-F5344CB8AC3E}">
        <p14:creationId xmlns:p14="http://schemas.microsoft.com/office/powerpoint/2010/main" xmlns="" val="12741452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428736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ЗОЖ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 descr="Картинки по запросу зож презентац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29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7154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ОЖИРЕНИЕ!!!!!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5" name="Таблица 4" descr="Картинки по запросу ожирение и пиелонефрит"/>
          <p:cNvPicPr>
            <a:picLocks noGrp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97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ПРАВИЛЬНОЕ ПИТАНИЕ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820891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71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ГИГИЕНА НАРУЖНЫХ ПОЛОВЫХ ОРГАНОВ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Картинки по запросу гигиена женщины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64400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гигиена женщ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42798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44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ДИСПАНСЕРИЗАЦИЯ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Режим щадящий с ограничением физической нагрузки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Диета стол № 7.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А/б терапия после выписки из стационара 14 дней. Затем переход на </a:t>
            </a:r>
            <a:r>
              <a:rPr lang="ru-RU" sz="2800" dirty="0" err="1" smtClean="0">
                <a:solidFill>
                  <a:srgbClr val="FFFF00"/>
                </a:solidFill>
              </a:rPr>
              <a:t>уросептики</a:t>
            </a:r>
            <a:r>
              <a:rPr lang="ru-RU" sz="2800" dirty="0" smtClean="0">
                <a:solidFill>
                  <a:srgbClr val="FFFF00"/>
                </a:solidFill>
              </a:rPr>
              <a:t> прерывистыми курсами по 10-14 дней.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Санация очагов хронической инфекции 2 раза в год.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Мониторинг УЗИ почек каждые 6мес.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ОАК,ОАМ ежемесячно при наличии хронического пиелонефрита.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99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ФИТОТЕРАПИЯ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2000"/>
                    </a14:imgEffect>
                    <a14:imgEffect>
                      <a14:brightnessContrast bright="3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817441"/>
            <a:ext cx="4542656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бъект 2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Урологический сбор.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Лист  брусники.</a:t>
            </a:r>
          </a:p>
          <a:p>
            <a:r>
              <a:rPr lang="ru-RU" dirty="0">
                <a:solidFill>
                  <a:srgbClr val="FFFF00"/>
                </a:solidFill>
              </a:rPr>
              <a:t>Т</a:t>
            </a:r>
            <a:r>
              <a:rPr lang="ru-RU" dirty="0" smtClean="0">
                <a:solidFill>
                  <a:srgbClr val="FFFF00"/>
                </a:solidFill>
              </a:rPr>
              <a:t>олокнянка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Ягоды брусники и клюквы.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Спорыш.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Кукурузное рыльце.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Хвощ полевой.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Почечный чай.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97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САНАТОРНО-КУРОРТНОЕ ЛЕЧЕНИЕ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Янган</a:t>
            </a:r>
            <a:r>
              <a:rPr lang="ru-RU" sz="3200" b="1" dirty="0" smtClean="0">
                <a:solidFill>
                  <a:srgbClr val="FFFF00"/>
                </a:solidFill>
              </a:rPr>
              <a:t>-Тау.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Курорт </a:t>
            </a:r>
            <a:r>
              <a:rPr lang="ru-RU" sz="3200" b="1" dirty="0" err="1" smtClean="0">
                <a:solidFill>
                  <a:srgbClr val="FFFF00"/>
                </a:solidFill>
              </a:rPr>
              <a:t>Хисар</a:t>
            </a:r>
            <a:r>
              <a:rPr lang="ru-RU" sz="3200" b="1" dirty="0" smtClean="0">
                <a:solidFill>
                  <a:srgbClr val="FFFF00"/>
                </a:solidFill>
              </a:rPr>
              <a:t>(Болгария).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ФЬЮДЖИ ( ИТАЛИЯ)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КУРОРТЫ ЖЕЛЕЗНОВОДСКА(КАВКАЗСКИЕ МИНЕРАЛЬНЫЕ ВОДЫ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45432"/>
            <a:ext cx="42546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81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23850" y="2420938"/>
            <a:ext cx="858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7200" dirty="0">
                <a:solidFill>
                  <a:srgbClr val="FFFF00"/>
                </a:solidFill>
                <a:latin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86506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3591"/>
            <a:ext cx="7772400" cy="12280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ЭПИДЕМИОЛОГИЯ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83974"/>
            <a:ext cx="8568952" cy="609329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sz="4000" b="1" dirty="0" smtClean="0">
                <a:solidFill>
                  <a:srgbClr val="FFFF00"/>
                </a:solidFill>
              </a:rPr>
              <a:t>Заболеваемость среди взрослых —</a:t>
            </a:r>
          </a:p>
          <a:p>
            <a:pPr algn="l"/>
            <a:r>
              <a:rPr lang="ru-RU" sz="4000" b="1" dirty="0">
                <a:solidFill>
                  <a:srgbClr val="FFFF00"/>
                </a:solidFill>
              </a:rPr>
              <a:t>0,82-1,46</a:t>
            </a:r>
            <a:r>
              <a:rPr lang="ru-RU" sz="4000" b="1" dirty="0" smtClean="0">
                <a:solidFill>
                  <a:srgbClr val="FFFF00"/>
                </a:solidFill>
              </a:rPr>
              <a:t>  </a:t>
            </a:r>
            <a:r>
              <a:rPr lang="ru-RU" sz="4000" b="1" dirty="0">
                <a:solidFill>
                  <a:srgbClr val="FFFF00"/>
                </a:solidFill>
              </a:rPr>
              <a:t>случаев на 1000 населения в </a:t>
            </a:r>
            <a:r>
              <a:rPr lang="ru-RU" sz="4000" b="1" dirty="0" smtClean="0">
                <a:solidFill>
                  <a:srgbClr val="FFFF00"/>
                </a:solidFill>
              </a:rPr>
              <a:t>год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algn="l"/>
            <a:endParaRPr lang="ru-RU" sz="40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4000" b="1" dirty="0" smtClean="0">
                <a:solidFill>
                  <a:srgbClr val="FFFF00"/>
                </a:solidFill>
              </a:rPr>
              <a:t>Заболеваемость среди детей –</a:t>
            </a:r>
          </a:p>
          <a:p>
            <a:pPr algn="l"/>
            <a:r>
              <a:rPr lang="ru-RU" sz="4000" b="1" dirty="0">
                <a:solidFill>
                  <a:srgbClr val="FFFF00"/>
                </a:solidFill>
              </a:rPr>
              <a:t>7,3-27,5</a:t>
            </a:r>
            <a:r>
              <a:rPr lang="ru-RU" sz="4000" b="1" dirty="0" smtClean="0">
                <a:solidFill>
                  <a:srgbClr val="FFFF00"/>
                </a:solidFill>
              </a:rPr>
              <a:t> случаев на 1000 населения </a:t>
            </a:r>
            <a:r>
              <a:rPr lang="ru-RU" sz="4000" b="1" dirty="0" smtClean="0">
                <a:solidFill>
                  <a:srgbClr val="FFFF00"/>
                </a:solidFill>
              </a:rPr>
              <a:t>год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76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ГЕНДЕРНАЯ ЭПИДЕМИОЛОГИЯ: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Женщины страдают пиелонефритом в 4 -5 раз чаще мужчин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4e1dfed239085fa1565af52067b7f7d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810000" cy="3954016"/>
          </a:xfrm>
        </p:spPr>
      </p:pic>
      <p:pic>
        <p:nvPicPr>
          <p:cNvPr id="11" name="Содержимое 10" descr="pochki-boljat-simptomy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38600" cy="3923211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Пиелонефрит опасные периоды у женщин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4040188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Возраст до 40 лет</a:t>
            </a:r>
          </a:p>
        </p:txBody>
      </p:sp>
      <p:pic>
        <p:nvPicPr>
          <p:cNvPr id="14" name="Содержимое 13" descr="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56792"/>
            <a:ext cx="3205322" cy="4108984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572000" y="428604"/>
            <a:ext cx="4041775" cy="76209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Беременность (особенно после 20 недель)</a:t>
            </a:r>
          </a:p>
        </p:txBody>
      </p:sp>
      <p:pic>
        <p:nvPicPr>
          <p:cNvPr id="15" name="Содержимое 14" descr="берем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2823882" cy="41148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ПИЕЛОНЕФРИТ У МОЛОДЫХ МУЖЧИН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Преимущественные причины: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-мочекаменная болезнь,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-хронический простатит,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-стриктурой уретры,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-различные аномалии развития почек и мочевых путей.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pielonefrit-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91640"/>
            <a:ext cx="4038600" cy="39696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>
                <a:solidFill>
                  <a:srgbClr val="C00000"/>
                </a:solidFill>
              </a:rPr>
              <a:t>МУЖЧИНЫ В ПОЖИЛОМ ВОЗРАСТЕ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Причина увеличения заболеваемости – </a:t>
            </a:r>
            <a:r>
              <a:rPr lang="ru-RU" sz="2800" dirty="0" err="1" smtClean="0">
                <a:solidFill>
                  <a:srgbClr val="FFFF00"/>
                </a:solidFill>
              </a:rPr>
              <a:t>инфравезикальная</a:t>
            </a:r>
            <a:r>
              <a:rPr lang="ru-RU" sz="2800" dirty="0" smtClean="0">
                <a:solidFill>
                  <a:srgbClr val="FFFF00"/>
                </a:solidFill>
              </a:rPr>
              <a:t> обструкция.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(аденома простаты, рак простаты)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ozhiloy_muzhchina_derzhitsya_522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7416824" cy="446449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ПУТИ ИНФИЦИРОВАНИЯ ПОЧКИ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398304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1) гематогенный;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2) восходящим по просвету мочевых путей;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3) восходящим по стенке мочевых путей;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4) </a:t>
            </a:r>
            <a:r>
              <a:rPr lang="ru-RU" dirty="0" err="1" smtClean="0">
                <a:solidFill>
                  <a:srgbClr val="FFFF00"/>
                </a:solidFill>
              </a:rPr>
              <a:t>лимфогенным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инфекция в почк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643182"/>
            <a:ext cx="4038600" cy="360837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ВОЗБУДИТЕЛЬ ПЕРВИЧНОГО ПИЕЛОНЕФРИТА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28662" y="1928802"/>
            <a:ext cx="4572032" cy="4258638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smtClean="0">
                <a:solidFill>
                  <a:srgbClr val="FFFF00"/>
                </a:solidFill>
              </a:rPr>
              <a:t>E. coli -75%</a:t>
            </a:r>
          </a:p>
          <a:p>
            <a:pPr fontAlgn="base"/>
            <a:r>
              <a:rPr lang="en-US" sz="3600" dirty="0" smtClean="0">
                <a:solidFill>
                  <a:srgbClr val="FFFF00"/>
                </a:solidFill>
              </a:rPr>
              <a:t>Proteus - 8%</a:t>
            </a:r>
          </a:p>
          <a:p>
            <a:pPr fontAlgn="base"/>
            <a:r>
              <a:rPr lang="en-US" sz="3600" dirty="0" err="1" smtClean="0">
                <a:solidFill>
                  <a:srgbClr val="FFFF00"/>
                </a:solidFill>
              </a:rPr>
              <a:t>Klebsiella</a:t>
            </a:r>
            <a:r>
              <a:rPr lang="en-US" sz="3600" dirty="0" smtClean="0">
                <a:solidFill>
                  <a:srgbClr val="FFFF00"/>
                </a:solidFill>
              </a:rPr>
              <a:t> - 6%</a:t>
            </a:r>
          </a:p>
          <a:p>
            <a:pPr fontAlgn="base"/>
            <a:r>
              <a:rPr lang="en-US" sz="3600" dirty="0" err="1" smtClean="0">
                <a:solidFill>
                  <a:srgbClr val="FFFF00"/>
                </a:solidFill>
              </a:rPr>
              <a:t>Enterococci</a:t>
            </a:r>
            <a:r>
              <a:rPr lang="en-US" sz="3600" dirty="0" smtClean="0">
                <a:solidFill>
                  <a:srgbClr val="FFFF00"/>
                </a:solidFill>
              </a:rPr>
              <a:t> - 3%</a:t>
            </a:r>
          </a:p>
          <a:p>
            <a:pPr fontAlgn="base"/>
            <a:r>
              <a:rPr lang="en-US" sz="3600" dirty="0" smtClean="0">
                <a:solidFill>
                  <a:srgbClr val="FFFF00"/>
                </a:solidFill>
              </a:rPr>
              <a:t>Staphylococci -3%</a:t>
            </a:r>
          </a:p>
          <a:p>
            <a:pPr fontAlgn="base"/>
            <a:r>
              <a:rPr lang="ru-RU" sz="3600" dirty="0" smtClean="0">
                <a:solidFill>
                  <a:srgbClr val="FFFF00"/>
                </a:solidFill>
              </a:rPr>
              <a:t>другие - 5%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3" name="Содержимое 12" descr="kishechnaya_paloch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285992"/>
            <a:ext cx="3312367" cy="422982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516</Words>
  <Application>Microsoft Office PowerPoint</Application>
  <PresentationFormat>Экран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Пиелонефрит  — воспалительное заболевание почек преимущественно бактериальной этиологии, характеризующееся поражением почечной лоханки, чашечек и паренхимы почки</vt:lpstr>
      <vt:lpstr>ЭПИДЕМИОЛОГИЯ</vt:lpstr>
      <vt:lpstr> ГЕНДЕРНАЯ ЭПИДЕМИОЛОГИЯ:  Женщины страдают пиелонефритом в 4 -5 раз чаще мужчин</vt:lpstr>
      <vt:lpstr>Пиелонефрит опасные периоды у женщин</vt:lpstr>
      <vt:lpstr>ПИЕЛОНЕФРИТ У МОЛОДЫХ МУЖЧИН</vt:lpstr>
      <vt:lpstr>МУЖЧИНЫ В ПОЖИЛОМ ВОЗРАСТЕ Причина увеличения заболеваемости – инфравезикальная обструкция. (аденома простаты, рак простаты) </vt:lpstr>
      <vt:lpstr>ПУТИ ИНФИЦИРОВАНИЯ ПОЧКИ</vt:lpstr>
      <vt:lpstr>ВОЗБУДИТЕЛЬ ПЕРВИЧНОГО ПИЕЛОНЕФРИТА</vt:lpstr>
      <vt:lpstr>СИМПТОМАТИКА ОСТРОГО ПИЕЛОНЕФРИТА</vt:lpstr>
      <vt:lpstr>ОБЩЕКЛИНИЧЕСКИЕ СИМПТОМЫ </vt:lpstr>
      <vt:lpstr>МЕСТНЫЕ СИМПТОМЫ</vt:lpstr>
      <vt:lpstr>Диагностика заболевания</vt:lpstr>
      <vt:lpstr>Изменения в общем анализе крови</vt:lpstr>
      <vt:lpstr>Изменения в анализах мочи</vt:lpstr>
      <vt:lpstr>Изменения ультразвуковой картины</vt:lpstr>
      <vt:lpstr>ЛЕЧЕНИЕ</vt:lpstr>
      <vt:lpstr>ХИРУРГИЧЕСКОЕ ЛЕЧЕНИЕ  (по данным ГБУЗ РБ БСМП г. Уфа)</vt:lpstr>
      <vt:lpstr>ПРОФИЛАКТИКА ПИЕЛОНЕФРИТА</vt:lpstr>
      <vt:lpstr>ЗОЖ</vt:lpstr>
      <vt:lpstr>ОЖИРЕНИЕ!!!!!</vt:lpstr>
      <vt:lpstr>ПРАВИЛЬНОЕ ПИТАНИЕ</vt:lpstr>
      <vt:lpstr>ГИГИЕНА НАРУЖНЫХ ПОЛОВЫХ ОРГАНОВ</vt:lpstr>
      <vt:lpstr>ДИСПАНСЕРИЗАЦИЯ</vt:lpstr>
      <vt:lpstr>ФИТОТЕРАПИЯ</vt:lpstr>
      <vt:lpstr>САНАТОРНО-КУРОРТНОЕ ЛЕЧЕНИЕ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bsmp-IKT</dc:creator>
  <cp:lastModifiedBy>Статистик</cp:lastModifiedBy>
  <cp:revision>108</cp:revision>
  <dcterms:created xsi:type="dcterms:W3CDTF">2014-04-08T09:02:26Z</dcterms:created>
  <dcterms:modified xsi:type="dcterms:W3CDTF">2017-03-09T04:29:40Z</dcterms:modified>
</cp:coreProperties>
</file>